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7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734" r:id="rId5"/>
  </p:sldMasterIdLst>
  <p:notesMasterIdLst>
    <p:notesMasterId r:id="rId32"/>
  </p:notesMasterIdLst>
  <p:sldIdLst>
    <p:sldId id="2758" r:id="rId6"/>
    <p:sldId id="2759" r:id="rId7"/>
    <p:sldId id="2760" r:id="rId8"/>
    <p:sldId id="2773" r:id="rId9"/>
    <p:sldId id="2780" r:id="rId10"/>
    <p:sldId id="261" r:id="rId11"/>
    <p:sldId id="262" r:id="rId12"/>
    <p:sldId id="2774" r:id="rId13"/>
    <p:sldId id="2775" r:id="rId14"/>
    <p:sldId id="267" r:id="rId15"/>
    <p:sldId id="270" r:id="rId16"/>
    <p:sldId id="269" r:id="rId17"/>
    <p:sldId id="2779" r:id="rId18"/>
    <p:sldId id="272" r:id="rId19"/>
    <p:sldId id="273" r:id="rId20"/>
    <p:sldId id="274" r:id="rId21"/>
    <p:sldId id="276" r:id="rId22"/>
    <p:sldId id="2776" r:id="rId23"/>
    <p:sldId id="278" r:id="rId24"/>
    <p:sldId id="2781" r:id="rId25"/>
    <p:sldId id="280" r:id="rId26"/>
    <p:sldId id="282" r:id="rId27"/>
    <p:sldId id="2777" r:id="rId28"/>
    <p:sldId id="2778" r:id="rId29"/>
    <p:sldId id="2782" r:id="rId30"/>
    <p:sldId id="2762" r:id="rId31"/>
  </p:sldIdLst>
  <p:sldSz cx="12192000" cy="6858000"/>
  <p:notesSz cx="6858000" cy="9144000"/>
  <p:defaultTextStyle>
    <a:defPPr/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F22B8-BA68-4260-9999-B5FC15FC7583}" v="106" dt="2023-07-26T07:02:52.848"/>
    <p1510:client id="{73181958-A615-4C13-AE3B-4990CA910420}" v="564" dt="2023-07-20T16:50:34.887"/>
    <p1510:client id="{EA16C73D-B9EB-7058-D0C8-D839B2941624}" v="1" dt="2023-08-03T08:30:14.564"/>
    <p1510:client id="{FD712A91-29B8-4FA2-B610-62E7D5D69E9A}" v="4" dt="2023-08-03T08:30:58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 autoAdjust="0"/>
  </p:normalViewPr>
  <p:slideViewPr>
    <p:cSldViewPr>
      <p:cViewPr>
        <p:scale>
          <a:sx n="95" d="100"/>
          <a:sy n="95" d="100"/>
        </p:scale>
        <p:origin x="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22248977342E-2"/>
          <c:y val="2.4764647612593107E-4"/>
          <c:w val="0.830016548943454"/>
          <c:h val="0.79414283731097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F11A-480E-81D6-C77E88123269}"/>
              </c:ext>
            </c:extLst>
          </c:dPt>
          <c:dPt>
            <c:idx val="1"/>
            <c:invertIfNegative val="0"/>
            <c:bubble3D val="0"/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F11A-480E-81D6-C77E88123269}"/>
              </c:ext>
            </c:extLst>
          </c:dPt>
          <c:dPt>
            <c:idx val="2"/>
            <c:invertIfNegative val="0"/>
            <c:bubble3D val="0"/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F11A-480E-81D6-C77E881232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18-29 år</c:v>
                </c:pt>
                <c:pt idx="1">
                  <c:v>30-39 år</c:v>
                </c:pt>
                <c:pt idx="2">
                  <c:v>40-49 år</c:v>
                </c:pt>
                <c:pt idx="3">
                  <c:v>50-59 år</c:v>
                </c:pt>
                <c:pt idx="4">
                  <c:v>60+ år 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0.12</c:v>
                </c:pt>
                <c:pt idx="1">
                  <c:v>0.2</c:v>
                </c:pt>
                <c:pt idx="2">
                  <c:v>0.26</c:v>
                </c:pt>
                <c:pt idx="3">
                  <c:v>0.26</c:v>
                </c:pt>
                <c:pt idx="4">
                  <c:v>0.15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F11A-480E-81D6-C77E88123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0841776"/>
        <c:axId val="310840136"/>
      </c:barChart>
      <c:valAx>
        <c:axId val="310840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10841776"/>
        <c:crosses val="autoZero"/>
        <c:crossBetween val="between"/>
      </c:valAx>
      <c:catAx>
        <c:axId val="31084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0840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90837698157608E-2"/>
          <c:y val="3.6220310753154301E-2"/>
          <c:w val="0.84795327065933024"/>
          <c:h val="0.88498850212029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1C3B3"/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2-428A-4D6B-BC1A-1B3DD36C28BD}"/>
              </c:ext>
            </c:extLst>
          </c:dPt>
          <c:dPt>
            <c:idx val="1"/>
            <c:invertIfNegative val="0"/>
            <c:bubble3D val="0"/>
            <c:spPr>
              <a:solidFill>
                <a:srgbClr val="FCF7BA"/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428A-4D6B-BC1A-1B3DD36C28B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428A-4D6B-BC1A-1B3DD36C28B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3-428A-4D6B-BC1A-1B3DD36C28B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4-428A-4D6B-BC1A-1B3DD36C28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Ganske motivert + Svært motivert</c:v>
                </c:pt>
                <c:pt idx="1">
                  <c:v>Hverken motivert eller umotivert</c:v>
                </c:pt>
                <c:pt idx="2">
                  <c:v>Svært lite motivert + Ganske lite motivert</c:v>
                </c:pt>
                <c:pt idx="3">
                  <c:v>Vet ikke/ønsker ikke å svare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0.58490566037739999</c:v>
                </c:pt>
                <c:pt idx="1">
                  <c:v>0.19339622641509999</c:v>
                </c:pt>
                <c:pt idx="2">
                  <c:v>0.21226415094340001</c:v>
                </c:pt>
                <c:pt idx="3">
                  <c:v>9.4339622641510003E-3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Ganske motivert + Svært motivert</c:v>
                </c:pt>
                <c:pt idx="1">
                  <c:v>Hverken motivert eller umotivert</c:v>
                </c:pt>
                <c:pt idx="2">
                  <c:v>Svært lite motivert + Ganske lite motivert</c:v>
                </c:pt>
                <c:pt idx="3">
                  <c:v>Vet ikke/ønsker ikke å svare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anchor="ctr" anchorCtr="0"/>
          <a:lstStyle/>
          <a:p>
            <a:pPr>
              <a:defRPr sz="90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0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r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plotVisOnly val="1"/>
    <c:dispBlanksAs val="gap"/>
    <c:showDLblsOverMax val="0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21795422214079E-2"/>
          <c:y val="3.6220310753154301E-2"/>
          <c:w val="0.84795327065933024"/>
          <c:h val="0.870416553122116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8993-4322-8149-CC8B96B344BC}"/>
              </c:ext>
            </c:extLst>
          </c:dPt>
          <c:dPt>
            <c:idx val="1"/>
            <c:invertIfNegative val="0"/>
            <c:bubble3D val="0"/>
            <c:spPr>
              <a:solidFill>
                <a:srgbClr val="F15F5B"/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8993-4322-8149-CC8B96B344BC}"/>
              </c:ext>
            </c:extLst>
          </c:dPt>
          <c:dPt>
            <c:idx val="2"/>
            <c:invertIfNegative val="0"/>
            <c:bubble3D val="0"/>
            <c:spPr>
              <a:solidFill>
                <a:srgbClr val="F15F5B">
                  <a:lumMod val="60000"/>
                  <a:lumOff val="40000"/>
                </a:srgbClr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2-8993-4322-8149-CC8B96B344BC}"/>
              </c:ext>
            </c:extLst>
          </c:dPt>
          <c:dPt>
            <c:idx val="3"/>
            <c:invertIfNegative val="0"/>
            <c:bubble3D val="0"/>
            <c:spPr>
              <a:solidFill>
                <a:srgbClr val="71C3B3">
                  <a:lumMod val="60000"/>
                  <a:lumOff val="40000"/>
                </a:srgbClr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993-4322-8149-CC8B96B344BC}"/>
              </c:ext>
            </c:extLst>
          </c:dPt>
          <c:dPt>
            <c:idx val="4"/>
            <c:invertIfNegative val="0"/>
            <c:bubble3D val="0"/>
            <c:spPr>
              <a:solidFill>
                <a:srgbClr val="71C3B3"/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0-8993-4322-8149-CC8B96B344BC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993-4322-8149-CC8B96B344B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93-4322-8149-CC8B96B344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Vet ikke/ønsker ikke å svare</c:v>
                </c:pt>
                <c:pt idx="1">
                  <c:v>Helt usannsynlig</c:v>
                </c:pt>
                <c:pt idx="2">
                  <c:v>Lite sannsynlig</c:v>
                </c:pt>
                <c:pt idx="3">
                  <c:v>Ganske sannsynlig</c:v>
                </c:pt>
                <c:pt idx="4">
                  <c:v>Svært sannsynlig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7.0754716981130006E-2</c:v>
                </c:pt>
                <c:pt idx="1">
                  <c:v>9.9056603773579999E-2</c:v>
                </c:pt>
                <c:pt idx="2">
                  <c:v>0.18867924528300001</c:v>
                </c:pt>
                <c:pt idx="3">
                  <c:v>0.35849056603770002</c:v>
                </c:pt>
                <c:pt idx="4">
                  <c:v>0.28301886792449998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Vet ikke/ønsker ikke å svare</c:v>
                </c:pt>
                <c:pt idx="1">
                  <c:v>Helt usannsynlig</c:v>
                </c:pt>
                <c:pt idx="2">
                  <c:v>Lite sannsynlig</c:v>
                </c:pt>
                <c:pt idx="3">
                  <c:v>Ganske sannsynlig</c:v>
                </c:pt>
                <c:pt idx="4">
                  <c:v>Svært sannsynlig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616486716648244"/>
          <c:y val="3.6220310753154301E-2"/>
          <c:w val="0.55691012393568207"/>
          <c:h val="0.945705032810195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CE164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Vil jobbe utenfor helsesektoren</c:v>
                </c:pt>
                <c:pt idx="1">
                  <c:v>Vil jobbe med andre oppgaver innen helsesektoren</c:v>
                </c:pt>
                <c:pt idx="2">
                  <c:v>Har pensjonert/førtidspensjonert meg</c:v>
                </c:pt>
                <c:pt idx="3">
                  <c:v>Annet, skriv inn: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0.3606557377049</c:v>
                </c:pt>
                <c:pt idx="1">
                  <c:v>0.2131147540984</c:v>
                </c:pt>
                <c:pt idx="2">
                  <c:v>0.37704918032790002</c:v>
                </c:pt>
                <c:pt idx="3">
                  <c:v>3.2786885245899997E-2</c:v>
                </c:pt>
                <c:pt idx="4">
                  <c:v>1.6393442622949998E-2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Vil jobbe utenfor helsesektoren</c:v>
                </c:pt>
                <c:pt idx="1">
                  <c:v>Vil jobbe med andre oppgaver innen helsesektoren</c:v>
                </c:pt>
                <c:pt idx="2">
                  <c:v>Har pensjonert/førtidspensjonert meg</c:v>
                </c:pt>
                <c:pt idx="3">
                  <c:v>Annet, skriv inn:</c:v>
                </c:pt>
                <c:pt idx="4">
                  <c:v>Vet ikke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b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596272798922598"/>
          <c:y val="3.6220310753154301E-2"/>
          <c:w val="0.62403727201077397"/>
          <c:h val="0.911703741950289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Viktigste årsak</c:v>
                </c:pt>
              </c:strCache>
            </c:strRef>
          </c:tx>
          <c:spPr>
            <a:solidFill>
              <a:srgbClr val="1C7CA1"/>
            </a:solidFill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4B-448D-95DD-C936BD26178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FD3-4AB1-BB55-AF216606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44B-448D-95DD-C936BD2617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For høy arbeidsbelastning</c:v>
                </c:pt>
                <c:pt idx="1">
                  <c:v>For lav lønn</c:v>
                </c:pt>
                <c:pt idx="2">
                  <c:v>Turnus/ukurante arbeidstider</c:v>
                </c:pt>
                <c:pt idx="3">
                  <c:v>Stadig flere oppgaver som ikke normalt bør løses av sykepleier, som matlaging, servering, vask og rydding</c:v>
                </c:pt>
                <c:pt idx="4">
                  <c:v>Manglende tillit og opplevelse av å bli hørt</c:v>
                </c:pt>
                <c:pt idx="5">
                  <c:v>Sykefravær som medførte merarbeid</c:v>
                </c:pt>
                <c:pt idx="6">
                  <c:v>Effektivitetspress</c:v>
                </c:pt>
                <c:pt idx="7">
                  <c:v>Kapasitetsproblemer</c:v>
                </c:pt>
                <c:pt idx="8">
                  <c:v>For mye byråkrati og administrasjon</c:v>
                </c:pt>
                <c:pt idx="9">
                  <c:v>Mindre tid til pasientnært arbeid</c:v>
                </c:pt>
                <c:pt idx="10">
                  <c:v>Stadig flere administrative oppgaver</c:v>
                </c:pt>
                <c:pt idx="11">
                  <c:v>Ønsker mer faglig utvikling</c:v>
                </c:pt>
                <c:pt idx="12">
                  <c:v>Manglende beredskap</c:v>
                </c:pt>
                <c:pt idx="13">
                  <c:v>Andre årsaker, skriv inn: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0.42105263157889999</c:v>
                </c:pt>
                <c:pt idx="1">
                  <c:v>0.26315789473680001</c:v>
                </c:pt>
                <c:pt idx="2">
                  <c:v>0.13157894736840001</c:v>
                </c:pt>
                <c:pt idx="3">
                  <c:v>7.8947368421050004E-2</c:v>
                </c:pt>
                <c:pt idx="5">
                  <c:v>2.6315789473680001E-2</c:v>
                </c:pt>
                <c:pt idx="7">
                  <c:v>2.6315789473680001E-2</c:v>
                </c:pt>
                <c:pt idx="13">
                  <c:v>5.263157894737E-2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Andre årsaker</c:v>
                </c:pt>
              </c:strCache>
            </c:strRef>
          </c:tx>
          <c:spPr>
            <a:solidFill>
              <a:srgbClr val="1C7CA1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For høy arbeidsbelastning</c:v>
                </c:pt>
                <c:pt idx="1">
                  <c:v>For lav lønn</c:v>
                </c:pt>
                <c:pt idx="2">
                  <c:v>Turnus/ukurante arbeidstider</c:v>
                </c:pt>
                <c:pt idx="3">
                  <c:v>Stadig flere oppgaver som ikke normalt bør løses av sykepleier, som matlaging, servering, vask og rydding</c:v>
                </c:pt>
                <c:pt idx="4">
                  <c:v>Manglende tillit og opplevelse av å bli hørt</c:v>
                </c:pt>
                <c:pt idx="5">
                  <c:v>Sykefravær som medførte merarbeid</c:v>
                </c:pt>
                <c:pt idx="6">
                  <c:v>Effektivitetspress</c:v>
                </c:pt>
                <c:pt idx="7">
                  <c:v>Kapasitetsproblemer</c:v>
                </c:pt>
                <c:pt idx="8">
                  <c:v>For mye byråkrati og administrasjon</c:v>
                </c:pt>
                <c:pt idx="9">
                  <c:v>Mindre tid til pasientnært arbeid</c:v>
                </c:pt>
                <c:pt idx="10">
                  <c:v>Stadig flere administrative oppgaver</c:v>
                </c:pt>
                <c:pt idx="11">
                  <c:v>Ønsker mer faglig utvikling</c:v>
                </c:pt>
                <c:pt idx="12">
                  <c:v>Manglende beredskap</c:v>
                </c:pt>
                <c:pt idx="13">
                  <c:v>Andre årsaker, skriv inn: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0.5</c:v>
                </c:pt>
                <c:pt idx="1">
                  <c:v>0.46</c:v>
                </c:pt>
                <c:pt idx="2">
                  <c:v>0.52</c:v>
                </c:pt>
                <c:pt idx="3">
                  <c:v>0.4</c:v>
                </c:pt>
                <c:pt idx="4">
                  <c:v>0.37</c:v>
                </c:pt>
                <c:pt idx="5">
                  <c:v>0.3</c:v>
                </c:pt>
                <c:pt idx="6">
                  <c:v>0.32</c:v>
                </c:pt>
                <c:pt idx="7">
                  <c:v>0.24</c:v>
                </c:pt>
                <c:pt idx="8">
                  <c:v>0.24</c:v>
                </c:pt>
                <c:pt idx="9">
                  <c:v>0.24</c:v>
                </c:pt>
                <c:pt idx="10">
                  <c:v>0.21</c:v>
                </c:pt>
                <c:pt idx="11">
                  <c:v>0.21</c:v>
                </c:pt>
                <c:pt idx="12">
                  <c:v>0.16</c:v>
                </c:pt>
                <c:pt idx="13">
                  <c:v>0.08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%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For høy arbeidsbelastning</c:v>
                </c:pt>
                <c:pt idx="1">
                  <c:v>For lav lønn</c:v>
                </c:pt>
                <c:pt idx="2">
                  <c:v>Turnus/ukurante arbeidstider</c:v>
                </c:pt>
                <c:pt idx="3">
                  <c:v>Stadig flere oppgaver som ikke normalt bør løses av sykepleier, som matlaging, servering, vask og rydding</c:v>
                </c:pt>
                <c:pt idx="4">
                  <c:v>Manglende tillit og opplevelse av å bli hørt</c:v>
                </c:pt>
                <c:pt idx="5">
                  <c:v>Sykefravær som medførte merarbeid</c:v>
                </c:pt>
                <c:pt idx="6">
                  <c:v>Effektivitetspress</c:v>
                </c:pt>
                <c:pt idx="7">
                  <c:v>Kapasitetsproblemer</c:v>
                </c:pt>
                <c:pt idx="8">
                  <c:v>For mye byråkrati og administrasjon</c:v>
                </c:pt>
                <c:pt idx="9">
                  <c:v>Mindre tid til pasientnært arbeid</c:v>
                </c:pt>
                <c:pt idx="10">
                  <c:v>Stadig flere administrative oppgaver</c:v>
                </c:pt>
                <c:pt idx="11">
                  <c:v>Ønsker mer faglig utvikling</c:v>
                </c:pt>
                <c:pt idx="12">
                  <c:v>Manglende beredskap</c:v>
                </c:pt>
                <c:pt idx="13">
                  <c:v>Andre årsaker, skriv inn: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0.92105263157890005</c:v>
                </c:pt>
                <c:pt idx="1">
                  <c:v>0.72315789473680003</c:v>
                </c:pt>
                <c:pt idx="2">
                  <c:v>0.65157894736840005</c:v>
                </c:pt>
                <c:pt idx="3">
                  <c:v>0.47894736842105001</c:v>
                </c:pt>
                <c:pt idx="4">
                  <c:v>0.37</c:v>
                </c:pt>
                <c:pt idx="5">
                  <c:v>0.32631578947368001</c:v>
                </c:pt>
                <c:pt idx="6">
                  <c:v>0.32</c:v>
                </c:pt>
                <c:pt idx="7">
                  <c:v>0.26631578947368001</c:v>
                </c:pt>
                <c:pt idx="8">
                  <c:v>0.24</c:v>
                </c:pt>
                <c:pt idx="9">
                  <c:v>0.24</c:v>
                </c:pt>
                <c:pt idx="10">
                  <c:v>0.21</c:v>
                </c:pt>
                <c:pt idx="11">
                  <c:v>0.21</c:v>
                </c:pt>
                <c:pt idx="12">
                  <c:v>0.16</c:v>
                </c:pt>
                <c:pt idx="13">
                  <c:v>0.13263157894736999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B-448D-95DD-C936BD2617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b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legend>
      <c:legendPos val="b"/>
      <c:legendEntry>
        <c:idx val="2"/>
        <c:txPr>
          <a:bodyPr/>
          <a:lstStyle/>
          <a:p>
            <a:pPr>
              <a:defRPr sz="900" b="1"/>
            </a:pPr>
            <a:endParaRPr lang="nb-NO"/>
          </a:p>
        </c:txPr>
      </c:legendEntry>
      <c:layout>
        <c:manualLayout>
          <c:xMode val="edge"/>
          <c:yMode val="edge"/>
          <c:x val="0.36457232499648984"/>
          <c:y val="0.94679961593902673"/>
          <c:w val="0.32721474742496598"/>
          <c:h val="3.8657824841553855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586167686894945"/>
          <c:y val="3.6220310753154301E-2"/>
          <c:w val="0.61413832313105055"/>
          <c:h val="0.870416553122116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Viktigste årsak</c:v>
                </c:pt>
              </c:strCache>
            </c:strRef>
          </c:tx>
          <c:spPr>
            <a:solidFill>
              <a:srgbClr val="1C7CA1"/>
            </a:solidFill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0E0-4D41-BA82-4F07DF52486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0E0-4D41-BA82-4F07DF52486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0E0-4D41-BA82-4F07DF52486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0E0-4D41-BA82-4F07DF52486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E0-4D41-BA82-4F07DF524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For høy arbeidsbelastning</c:v>
                </c:pt>
                <c:pt idx="1">
                  <c:v>Turnus/ukurante arbeidstider</c:v>
                </c:pt>
                <c:pt idx="2">
                  <c:v>Effektivitetspress</c:v>
                </c:pt>
                <c:pt idx="3">
                  <c:v>For lav lønn</c:v>
                </c:pt>
                <c:pt idx="4">
                  <c:v>Mindre tid til pasientnært arbeid</c:v>
                </c:pt>
                <c:pt idx="5">
                  <c:v>For mye byråkrati og administrasjon</c:v>
                </c:pt>
                <c:pt idx="6">
                  <c:v>Manglende tillit og opplevelse av å bli hørt</c:v>
                </c:pt>
                <c:pt idx="7">
                  <c:v>Stadig flere oppgaver som ikke normalt bør løses av sykepleier, som matlaging, servering, vask og rydding</c:v>
                </c:pt>
                <c:pt idx="8">
                  <c:v>Sykefravær som medførte merarbeid</c:v>
                </c:pt>
                <c:pt idx="9">
                  <c:v>Kapasitetsproblemer</c:v>
                </c:pt>
                <c:pt idx="10">
                  <c:v>Ønsker mer faglige utvikling</c:v>
                </c:pt>
                <c:pt idx="11">
                  <c:v>Manglende beredskap</c:v>
                </c:pt>
                <c:pt idx="12">
                  <c:v>Stadig flere administrative oppgaver</c:v>
                </c:pt>
                <c:pt idx="13">
                  <c:v>Andre årsaker, skriv inn: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0.1818181818182</c:v>
                </c:pt>
                <c:pt idx="1">
                  <c:v>0.1818181818182</c:v>
                </c:pt>
                <c:pt idx="2">
                  <c:v>1.2987012987010001E-2</c:v>
                </c:pt>
                <c:pt idx="3">
                  <c:v>5.1948051948050002E-2</c:v>
                </c:pt>
                <c:pt idx="4">
                  <c:v>1.2987012987010001E-2</c:v>
                </c:pt>
                <c:pt idx="5">
                  <c:v>3.8961038961040001E-2</c:v>
                </c:pt>
                <c:pt idx="6">
                  <c:v>9.0909090909089996E-2</c:v>
                </c:pt>
                <c:pt idx="7">
                  <c:v>2.597402597403E-2</c:v>
                </c:pt>
                <c:pt idx="9">
                  <c:v>5.1948051948050002E-2</c:v>
                </c:pt>
                <c:pt idx="10">
                  <c:v>2.597402597403E-2</c:v>
                </c:pt>
                <c:pt idx="11">
                  <c:v>1.2987012987010001E-2</c:v>
                </c:pt>
                <c:pt idx="13">
                  <c:v>0.31168831168830002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Andre årsaker</c:v>
                </c:pt>
              </c:strCache>
            </c:strRef>
          </c:tx>
          <c:spPr>
            <a:solidFill>
              <a:srgbClr val="1C7CA1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For høy arbeidsbelastning</c:v>
                </c:pt>
                <c:pt idx="1">
                  <c:v>Turnus/ukurante arbeidstider</c:v>
                </c:pt>
                <c:pt idx="2">
                  <c:v>Effektivitetspress</c:v>
                </c:pt>
                <c:pt idx="3">
                  <c:v>For lav lønn</c:v>
                </c:pt>
                <c:pt idx="4">
                  <c:v>Mindre tid til pasientnært arbeid</c:v>
                </c:pt>
                <c:pt idx="5">
                  <c:v>For mye byråkrati og administrasjon</c:v>
                </c:pt>
                <c:pt idx="6">
                  <c:v>Manglende tillit og opplevelse av å bli hørt</c:v>
                </c:pt>
                <c:pt idx="7">
                  <c:v>Stadig flere oppgaver som ikke normalt bør løses av sykepleier, som matlaging, servering, vask og rydding</c:v>
                </c:pt>
                <c:pt idx="8">
                  <c:v>Sykefravær som medførte merarbeid</c:v>
                </c:pt>
                <c:pt idx="9">
                  <c:v>Kapasitetsproblemer</c:v>
                </c:pt>
                <c:pt idx="10">
                  <c:v>Ønsker mer faglige utvikling</c:v>
                </c:pt>
                <c:pt idx="11">
                  <c:v>Manglende beredskap</c:v>
                </c:pt>
                <c:pt idx="12">
                  <c:v>Stadig flere administrative oppgaver</c:v>
                </c:pt>
                <c:pt idx="13">
                  <c:v>Andre årsaker, skriv inn: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0.37</c:v>
                </c:pt>
                <c:pt idx="1">
                  <c:v>0.32</c:v>
                </c:pt>
                <c:pt idx="2">
                  <c:v>0.36</c:v>
                </c:pt>
                <c:pt idx="3">
                  <c:v>0.3</c:v>
                </c:pt>
                <c:pt idx="4">
                  <c:v>0.33</c:v>
                </c:pt>
                <c:pt idx="5">
                  <c:v>0.24</c:v>
                </c:pt>
                <c:pt idx="6">
                  <c:v>0.17</c:v>
                </c:pt>
                <c:pt idx="7">
                  <c:v>0.23</c:v>
                </c:pt>
                <c:pt idx="8">
                  <c:v>0.21</c:v>
                </c:pt>
                <c:pt idx="9">
                  <c:v>0.15</c:v>
                </c:pt>
                <c:pt idx="10">
                  <c:v>0.15</c:v>
                </c:pt>
                <c:pt idx="11">
                  <c:v>0.16</c:v>
                </c:pt>
                <c:pt idx="12">
                  <c:v>0.16</c:v>
                </c:pt>
                <c:pt idx="13">
                  <c:v>0.21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%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For høy arbeidsbelastning</c:v>
                </c:pt>
                <c:pt idx="1">
                  <c:v>Turnus/ukurante arbeidstider</c:v>
                </c:pt>
                <c:pt idx="2">
                  <c:v>Effektivitetspress</c:v>
                </c:pt>
                <c:pt idx="3">
                  <c:v>For lav lønn</c:v>
                </c:pt>
                <c:pt idx="4">
                  <c:v>Mindre tid til pasientnært arbeid</c:v>
                </c:pt>
                <c:pt idx="5">
                  <c:v>For mye byråkrati og administrasjon</c:v>
                </c:pt>
                <c:pt idx="6">
                  <c:v>Manglende tillit og opplevelse av å bli hørt</c:v>
                </c:pt>
                <c:pt idx="7">
                  <c:v>Stadig flere oppgaver som ikke normalt bør løses av sykepleier, som matlaging, servering, vask og rydding</c:v>
                </c:pt>
                <c:pt idx="8">
                  <c:v>Sykefravær som medførte merarbeid</c:v>
                </c:pt>
                <c:pt idx="9">
                  <c:v>Kapasitetsproblemer</c:v>
                </c:pt>
                <c:pt idx="10">
                  <c:v>Ønsker mer faglige utvikling</c:v>
                </c:pt>
                <c:pt idx="11">
                  <c:v>Manglende beredskap</c:v>
                </c:pt>
                <c:pt idx="12">
                  <c:v>Stadig flere administrative oppgaver</c:v>
                </c:pt>
                <c:pt idx="13">
                  <c:v>Andre årsaker, skriv inn: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0.55181818181819997</c:v>
                </c:pt>
                <c:pt idx="1">
                  <c:v>0.50181818181820004</c:v>
                </c:pt>
                <c:pt idx="2">
                  <c:v>0.37298701298700998</c:v>
                </c:pt>
                <c:pt idx="3">
                  <c:v>0.35194805194805001</c:v>
                </c:pt>
                <c:pt idx="4">
                  <c:v>0.34298701298701001</c:v>
                </c:pt>
                <c:pt idx="5">
                  <c:v>0.27896103896103996</c:v>
                </c:pt>
                <c:pt idx="6">
                  <c:v>0.26090909090908998</c:v>
                </c:pt>
                <c:pt idx="7">
                  <c:v>0.25597402597403002</c:v>
                </c:pt>
                <c:pt idx="8">
                  <c:v>0.21</c:v>
                </c:pt>
                <c:pt idx="9">
                  <c:v>0.20194805194804999</c:v>
                </c:pt>
                <c:pt idx="10">
                  <c:v>0.17597402597403</c:v>
                </c:pt>
                <c:pt idx="11">
                  <c:v>0.17298701298701</c:v>
                </c:pt>
                <c:pt idx="12">
                  <c:v>0.16</c:v>
                </c:pt>
                <c:pt idx="13">
                  <c:v>0.52168831168829999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0-4D41-BA82-4F07DF5248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b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legend>
      <c:legendPos val="b"/>
      <c:legendEntry>
        <c:idx val="2"/>
        <c:txPr>
          <a:bodyPr/>
          <a:lstStyle/>
          <a:p>
            <a:pPr>
              <a:defRPr sz="900" b="1"/>
            </a:pPr>
            <a:endParaRPr lang="nb-NO"/>
          </a:p>
        </c:txPr>
      </c:legendEntry>
      <c:layout>
        <c:manualLayout>
          <c:xMode val="edge"/>
          <c:yMode val="edge"/>
          <c:x val="0.37525421267177178"/>
          <c:y val="0.94669210064588916"/>
          <c:w val="0.34483144311475494"/>
          <c:h val="3.8735950355932282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616486716648244"/>
          <c:y val="3.6220310753154301E-2"/>
          <c:w val="0.64383511153477901"/>
          <c:h val="0.884988502120295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Viktigst</c:v>
                </c:pt>
              </c:strCache>
            </c:strRef>
          </c:tx>
          <c:spPr>
            <a:solidFill>
              <a:srgbClr val="1C7CA1"/>
            </a:solidFill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5F0-401E-8818-C4246049619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F0-401E-8818-C4246049619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F0-401E-8818-C4246049619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5F0-401E-8818-C4246049619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5F0-401E-8818-C4246049619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F0-401E-8818-C4246049619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5F0-401E-8818-C4246049619E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5F0-401E-8818-C42460496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Lavere arbeidsbelastning</c:v>
                </c:pt>
                <c:pt idx="1">
                  <c:v>Høyere lønn</c:v>
                </c:pt>
                <c:pt idx="2">
                  <c:v>Mindre turnus/mer kurante arbeidstider</c:v>
                </c:pt>
                <c:pt idx="3">
                  <c:v>Mindre oppgaver som ikke normalt bør løses av sykepleier, som matlaging, servering, vask og rydding</c:v>
                </c:pt>
                <c:pt idx="4">
                  <c:v>Mer tid til faglige utvikling</c:v>
                </c:pt>
                <c:pt idx="5">
                  <c:v>Lavere effektivitetspress</c:v>
                </c:pt>
                <c:pt idx="6">
                  <c:v>Mer tillit og opplevelse av å bli hørt</c:v>
                </c:pt>
                <c:pt idx="7">
                  <c:v>Mindre kapasitetsproblemer</c:v>
                </c:pt>
                <c:pt idx="8">
                  <c:v>Mer tid til pasientnært arbeid</c:v>
                </c:pt>
                <c:pt idx="9">
                  <c:v>Økt beredskap</c:v>
                </c:pt>
                <c:pt idx="10">
                  <c:v>Mindre byråkrati og administrasjon</c:v>
                </c:pt>
                <c:pt idx="11">
                  <c:v>Lavere sykefravær som medfører merarbeid</c:v>
                </c:pt>
                <c:pt idx="12">
                  <c:v>Færre administrative oppgaver</c:v>
                </c:pt>
                <c:pt idx="13">
                  <c:v>Andre årsaker, skriv inn: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0.3114754098361</c:v>
                </c:pt>
                <c:pt idx="1">
                  <c:v>0.26229508196719997</c:v>
                </c:pt>
                <c:pt idx="2">
                  <c:v>8.1967213114749998E-2</c:v>
                </c:pt>
                <c:pt idx="3">
                  <c:v>9.8360655737700003E-2</c:v>
                </c:pt>
                <c:pt idx="4">
                  <c:v>3.2786885245899997E-2</c:v>
                </c:pt>
                <c:pt idx="5">
                  <c:v>1.6393442622949998E-2</c:v>
                </c:pt>
                <c:pt idx="6">
                  <c:v>0</c:v>
                </c:pt>
                <c:pt idx="7">
                  <c:v>1.6393442622949998E-2</c:v>
                </c:pt>
                <c:pt idx="8">
                  <c:v>1.6393442622949998E-2</c:v>
                </c:pt>
                <c:pt idx="9">
                  <c:v>0</c:v>
                </c:pt>
                <c:pt idx="10">
                  <c:v>4.9180327868850002E-2</c:v>
                </c:pt>
                <c:pt idx="11">
                  <c:v>1.6393442622949998E-2</c:v>
                </c:pt>
                <c:pt idx="12">
                  <c:v>1.6393442622949998E-2</c:v>
                </c:pt>
                <c:pt idx="13">
                  <c:v>8.1967213114749998E-2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Andre</c:v>
                </c:pt>
              </c:strCache>
            </c:strRef>
          </c:tx>
          <c:spPr>
            <a:solidFill>
              <a:srgbClr val="1C7CA1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Lavere arbeidsbelastning</c:v>
                </c:pt>
                <c:pt idx="1">
                  <c:v>Høyere lønn</c:v>
                </c:pt>
                <c:pt idx="2">
                  <c:v>Mindre turnus/mer kurante arbeidstider</c:v>
                </c:pt>
                <c:pt idx="3">
                  <c:v>Mindre oppgaver som ikke normalt bør løses av sykepleier, som matlaging, servering, vask og rydding</c:v>
                </c:pt>
                <c:pt idx="4">
                  <c:v>Mer tid til faglige utvikling</c:v>
                </c:pt>
                <c:pt idx="5">
                  <c:v>Lavere effektivitetspress</c:v>
                </c:pt>
                <c:pt idx="6">
                  <c:v>Mer tillit og opplevelse av å bli hørt</c:v>
                </c:pt>
                <c:pt idx="7">
                  <c:v>Mindre kapasitetsproblemer</c:v>
                </c:pt>
                <c:pt idx="8">
                  <c:v>Mer tid til pasientnært arbeid</c:v>
                </c:pt>
                <c:pt idx="9">
                  <c:v>Økt beredskap</c:v>
                </c:pt>
                <c:pt idx="10">
                  <c:v>Mindre byråkrati og administrasjon</c:v>
                </c:pt>
                <c:pt idx="11">
                  <c:v>Lavere sykefravær som medfører merarbeid</c:v>
                </c:pt>
                <c:pt idx="12">
                  <c:v>Færre administrative oppgaver</c:v>
                </c:pt>
                <c:pt idx="13">
                  <c:v>Andre årsaker, skriv inn: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0.43</c:v>
                </c:pt>
                <c:pt idx="1">
                  <c:v>0.47</c:v>
                </c:pt>
                <c:pt idx="2">
                  <c:v>0.39</c:v>
                </c:pt>
                <c:pt idx="3">
                  <c:v>0.22</c:v>
                </c:pt>
                <c:pt idx="4">
                  <c:v>0.24</c:v>
                </c:pt>
                <c:pt idx="5">
                  <c:v>0.25</c:v>
                </c:pt>
                <c:pt idx="6">
                  <c:v>0.26</c:v>
                </c:pt>
                <c:pt idx="7">
                  <c:v>0.23</c:v>
                </c:pt>
                <c:pt idx="8">
                  <c:v>0.18</c:v>
                </c:pt>
                <c:pt idx="9">
                  <c:v>0.16</c:v>
                </c:pt>
                <c:pt idx="10">
                  <c:v>0.1</c:v>
                </c:pt>
                <c:pt idx="11">
                  <c:v>0.1</c:v>
                </c:pt>
                <c:pt idx="12">
                  <c:v>0.05</c:v>
                </c:pt>
                <c:pt idx="13">
                  <c:v>7.0000000000000007E-2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%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Lavere arbeidsbelastning</c:v>
                </c:pt>
                <c:pt idx="1">
                  <c:v>Høyere lønn</c:v>
                </c:pt>
                <c:pt idx="2">
                  <c:v>Mindre turnus/mer kurante arbeidstider</c:v>
                </c:pt>
                <c:pt idx="3">
                  <c:v>Mindre oppgaver som ikke normalt bør løses av sykepleier, som matlaging, servering, vask og rydding</c:v>
                </c:pt>
                <c:pt idx="4">
                  <c:v>Mer tid til faglige utvikling</c:v>
                </c:pt>
                <c:pt idx="5">
                  <c:v>Lavere effektivitetspress</c:v>
                </c:pt>
                <c:pt idx="6">
                  <c:v>Mer tillit og opplevelse av å bli hørt</c:v>
                </c:pt>
                <c:pt idx="7">
                  <c:v>Mindre kapasitetsproblemer</c:v>
                </c:pt>
                <c:pt idx="8">
                  <c:v>Mer tid til pasientnært arbeid</c:v>
                </c:pt>
                <c:pt idx="9">
                  <c:v>Økt beredskap</c:v>
                </c:pt>
                <c:pt idx="10">
                  <c:v>Mindre byråkrati og administrasjon</c:v>
                </c:pt>
                <c:pt idx="11">
                  <c:v>Lavere sykefravær som medfører merarbeid</c:v>
                </c:pt>
                <c:pt idx="12">
                  <c:v>Færre administrative oppgaver</c:v>
                </c:pt>
                <c:pt idx="13">
                  <c:v>Andre årsaker, skriv inn: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0.74147540983610005</c:v>
                </c:pt>
                <c:pt idx="1">
                  <c:v>0.73229508196719995</c:v>
                </c:pt>
                <c:pt idx="2">
                  <c:v>0.47196721311474998</c:v>
                </c:pt>
                <c:pt idx="3">
                  <c:v>0.3183606557377</c:v>
                </c:pt>
                <c:pt idx="4">
                  <c:v>0.2727868852459</c:v>
                </c:pt>
                <c:pt idx="5">
                  <c:v>0.26639344262295001</c:v>
                </c:pt>
                <c:pt idx="6">
                  <c:v>0.26</c:v>
                </c:pt>
                <c:pt idx="7">
                  <c:v>0.24639344262295002</c:v>
                </c:pt>
                <c:pt idx="8">
                  <c:v>0.19639344262295</c:v>
                </c:pt>
                <c:pt idx="9">
                  <c:v>0.16</c:v>
                </c:pt>
                <c:pt idx="10">
                  <c:v>0.14918032786884999</c:v>
                </c:pt>
                <c:pt idx="11">
                  <c:v>0.11639344262295001</c:v>
                </c:pt>
                <c:pt idx="12">
                  <c:v>6.6393442622949994E-2</c:v>
                </c:pt>
                <c:pt idx="13">
                  <c:v>0.15196721311475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0-401E-8818-C424604961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b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legend>
      <c:legendPos val="b"/>
      <c:legendEntry>
        <c:idx val="2"/>
        <c:txPr>
          <a:bodyPr/>
          <a:lstStyle/>
          <a:p>
            <a:pPr>
              <a:defRPr sz="900" b="1"/>
            </a:pPr>
            <a:endParaRPr lang="nb-NO"/>
          </a:p>
        </c:txPr>
      </c:legendEntry>
      <c:layout>
        <c:manualLayout>
          <c:xMode val="edge"/>
          <c:yMode val="edge"/>
          <c:x val="0.35649663355517569"/>
          <c:y val="0.94669210064588916"/>
          <c:w val="0.16258895510848873"/>
          <c:h val="3.8735950355932282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96352232792846"/>
          <c:y val="4.8363572039833817E-2"/>
          <c:w val="0.68403647767207154"/>
          <c:h val="0.872845211288479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Viktigst</c:v>
                </c:pt>
              </c:strCache>
            </c:strRef>
          </c:tx>
          <c:spPr>
            <a:solidFill>
              <a:srgbClr val="1C7CA1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F15F5B"/>
              </a:solidFill>
            </c:spPr>
            <c:extLst>
              <c:ext xmlns:c16="http://schemas.microsoft.com/office/drawing/2014/chart" uri="{C3380CC4-5D6E-409C-BE32-E72D297353CC}">
                <c16:uniqueId val="{00000007-401F-4274-805D-4B53F1A6B5CD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01F-4274-805D-4B53F1A6B5C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01F-4274-805D-4B53F1A6B5C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01F-4274-805D-4B53F1A6B5C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01F-4274-805D-4B53F1A6B5C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01F-4274-805D-4B53F1A6B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Høyere lønn</c:v>
                </c:pt>
                <c:pt idx="1">
                  <c:v>Lavere arbeidsbelastning</c:v>
                </c:pt>
                <c:pt idx="2">
                  <c:v>Mindre turnus/mer kurante arbeidstider</c:v>
                </c:pt>
                <c:pt idx="3">
                  <c:v>Mindre oppgaver som ikke normalt bør løses av sykepleier, som matlaging, servering, vask og rydding</c:v>
                </c:pt>
                <c:pt idx="4">
                  <c:v>Lavere effektivitetspress</c:v>
                </c:pt>
                <c:pt idx="5">
                  <c:v>Mer tid til pasientnært arbeid</c:v>
                </c:pt>
                <c:pt idx="6">
                  <c:v>Mer tid til faglig utvikling</c:v>
                </c:pt>
                <c:pt idx="7">
                  <c:v>Mindre kapasitetsproblemer</c:v>
                </c:pt>
                <c:pt idx="8">
                  <c:v>Mer tillit og opplevelse av å bli hørt</c:v>
                </c:pt>
                <c:pt idx="9">
                  <c:v>Økt beredskap</c:v>
                </c:pt>
                <c:pt idx="10">
                  <c:v>Mindre byråkrati og administrasjon</c:v>
                </c:pt>
                <c:pt idx="11">
                  <c:v>Færre administrative oppgaver</c:v>
                </c:pt>
                <c:pt idx="12">
                  <c:v>Lavere sykefravær som medfører merarbeid</c:v>
                </c:pt>
                <c:pt idx="13">
                  <c:v>Andre årsaker, skriv inn:</c:v>
                </c:pt>
                <c:pt idx="14">
                  <c:v>Ingenting ville fått meg tilbake til jobben som sykepleier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0.1818181818182</c:v>
                </c:pt>
                <c:pt idx="1">
                  <c:v>5.1948051948050002E-2</c:v>
                </c:pt>
                <c:pt idx="2">
                  <c:v>7.7922077922080002E-2</c:v>
                </c:pt>
                <c:pt idx="3">
                  <c:v>3.8961038961040001E-2</c:v>
                </c:pt>
                <c:pt idx="4">
                  <c:v>6.4935064935060002E-2</c:v>
                </c:pt>
                <c:pt idx="5">
                  <c:v>6.4935064935060002E-2</c:v>
                </c:pt>
                <c:pt idx="6">
                  <c:v>1.2987012987010001E-2</c:v>
                </c:pt>
                <c:pt idx="7">
                  <c:v>2.597402597403E-2</c:v>
                </c:pt>
                <c:pt idx="8">
                  <c:v>2.597402597403E-2</c:v>
                </c:pt>
                <c:pt idx="9">
                  <c:v>1.2987012987010001E-2</c:v>
                </c:pt>
                <c:pt idx="10">
                  <c:v>1.2987012987010001E-2</c:v>
                </c:pt>
                <c:pt idx="13">
                  <c:v>0.1558441558442</c:v>
                </c:pt>
                <c:pt idx="14">
                  <c:v>0.27272727272730002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Andre</c:v>
                </c:pt>
              </c:strCache>
            </c:strRef>
          </c:tx>
          <c:spPr>
            <a:solidFill>
              <a:srgbClr val="1C7CA1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Høyere lønn</c:v>
                </c:pt>
                <c:pt idx="1">
                  <c:v>Lavere arbeidsbelastning</c:v>
                </c:pt>
                <c:pt idx="2">
                  <c:v>Mindre turnus/mer kurante arbeidstider</c:v>
                </c:pt>
                <c:pt idx="3">
                  <c:v>Mindre oppgaver som ikke normalt bør løses av sykepleier, som matlaging, servering, vask og rydding</c:v>
                </c:pt>
                <c:pt idx="4">
                  <c:v>Lavere effektivitetspress</c:v>
                </c:pt>
                <c:pt idx="5">
                  <c:v>Mer tid til pasientnært arbeid</c:v>
                </c:pt>
                <c:pt idx="6">
                  <c:v>Mer tid til faglig utvikling</c:v>
                </c:pt>
                <c:pt idx="7">
                  <c:v>Mindre kapasitetsproblemer</c:v>
                </c:pt>
                <c:pt idx="8">
                  <c:v>Mer tillit og opplevelse av å bli hørt</c:v>
                </c:pt>
                <c:pt idx="9">
                  <c:v>Økt beredskap</c:v>
                </c:pt>
                <c:pt idx="10">
                  <c:v>Mindre byråkrati og administrasjon</c:v>
                </c:pt>
                <c:pt idx="11">
                  <c:v>Færre administrative oppgaver</c:v>
                </c:pt>
                <c:pt idx="12">
                  <c:v>Lavere sykefravær som medfører merarbeid</c:v>
                </c:pt>
                <c:pt idx="13">
                  <c:v>Andre årsaker, skriv inn:</c:v>
                </c:pt>
                <c:pt idx="14">
                  <c:v>Ingenting ville fått meg tilbake til jobben som sykepleier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0.5</c:v>
                </c:pt>
                <c:pt idx="1">
                  <c:v>0.38</c:v>
                </c:pt>
                <c:pt idx="2">
                  <c:v>0.32</c:v>
                </c:pt>
                <c:pt idx="3">
                  <c:v>0.32</c:v>
                </c:pt>
                <c:pt idx="4">
                  <c:v>0.28999999999999998</c:v>
                </c:pt>
                <c:pt idx="5">
                  <c:v>0.25</c:v>
                </c:pt>
                <c:pt idx="6">
                  <c:v>0.24</c:v>
                </c:pt>
                <c:pt idx="7">
                  <c:v>0.22</c:v>
                </c:pt>
                <c:pt idx="8">
                  <c:v>0.17</c:v>
                </c:pt>
                <c:pt idx="9">
                  <c:v>0.15</c:v>
                </c:pt>
                <c:pt idx="10">
                  <c:v>0.11</c:v>
                </c:pt>
                <c:pt idx="11">
                  <c:v>7.0000000000000007E-2</c:v>
                </c:pt>
                <c:pt idx="12">
                  <c:v>0.05</c:v>
                </c:pt>
                <c:pt idx="13">
                  <c:v>0.11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%</c:v>
                </c:pt>
              </c:strCache>
            </c:strRef>
          </c:tx>
          <c:spPr>
            <a:noFill/>
          </c:spPr>
          <c:invertIfNegative val="0"/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1F-4274-805D-4B53F1A6B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Høyere lønn</c:v>
                </c:pt>
                <c:pt idx="1">
                  <c:v>Lavere arbeidsbelastning</c:v>
                </c:pt>
                <c:pt idx="2">
                  <c:v>Mindre turnus/mer kurante arbeidstider</c:v>
                </c:pt>
                <c:pt idx="3">
                  <c:v>Mindre oppgaver som ikke normalt bør løses av sykepleier, som matlaging, servering, vask og rydding</c:v>
                </c:pt>
                <c:pt idx="4">
                  <c:v>Lavere effektivitetspress</c:v>
                </c:pt>
                <c:pt idx="5">
                  <c:v>Mer tid til pasientnært arbeid</c:v>
                </c:pt>
                <c:pt idx="6">
                  <c:v>Mer tid til faglig utvikling</c:v>
                </c:pt>
                <c:pt idx="7">
                  <c:v>Mindre kapasitetsproblemer</c:v>
                </c:pt>
                <c:pt idx="8">
                  <c:v>Mer tillit og opplevelse av å bli hørt</c:v>
                </c:pt>
                <c:pt idx="9">
                  <c:v>Økt beredskap</c:v>
                </c:pt>
                <c:pt idx="10">
                  <c:v>Mindre byråkrati og administrasjon</c:v>
                </c:pt>
                <c:pt idx="11">
                  <c:v>Færre administrative oppgaver</c:v>
                </c:pt>
                <c:pt idx="12">
                  <c:v>Lavere sykefravær som medfører merarbeid</c:v>
                </c:pt>
                <c:pt idx="13">
                  <c:v>Andre årsaker, skriv inn:</c:v>
                </c:pt>
                <c:pt idx="14">
                  <c:v>Ingenting ville fått meg tilbake til jobben som sykepleier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0.68181818181819998</c:v>
                </c:pt>
                <c:pt idx="1">
                  <c:v>0.43194805194805003</c:v>
                </c:pt>
                <c:pt idx="2">
                  <c:v>0.39792207792208001</c:v>
                </c:pt>
                <c:pt idx="3">
                  <c:v>0.35896103896104004</c:v>
                </c:pt>
                <c:pt idx="4">
                  <c:v>0.35493506493506</c:v>
                </c:pt>
                <c:pt idx="5">
                  <c:v>0.31493506493506002</c:v>
                </c:pt>
                <c:pt idx="6">
                  <c:v>0.25298701298700998</c:v>
                </c:pt>
                <c:pt idx="7">
                  <c:v>0.24597402597403001</c:v>
                </c:pt>
                <c:pt idx="8">
                  <c:v>0.19597402597403002</c:v>
                </c:pt>
                <c:pt idx="9">
                  <c:v>0.16298701298700999</c:v>
                </c:pt>
                <c:pt idx="10">
                  <c:v>0.12298701298701001</c:v>
                </c:pt>
                <c:pt idx="11">
                  <c:v>7.0000000000000007E-2</c:v>
                </c:pt>
                <c:pt idx="12">
                  <c:v>0.05</c:v>
                </c:pt>
                <c:pt idx="13">
                  <c:v>0.26584415584420001</c:v>
                </c:pt>
                <c:pt idx="14">
                  <c:v>0.27272727272730002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F-4274-805D-4B53F1A6B5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b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legend>
      <c:legendPos val="b"/>
      <c:legendEntry>
        <c:idx val="2"/>
        <c:txPr>
          <a:bodyPr/>
          <a:lstStyle/>
          <a:p>
            <a:pPr>
              <a:defRPr sz="900" b="1"/>
            </a:pPr>
            <a:endParaRPr lang="nb-NO"/>
          </a:p>
        </c:txPr>
      </c:legendEntry>
      <c:layout>
        <c:manualLayout>
          <c:xMode val="edge"/>
          <c:yMode val="edge"/>
          <c:x val="0.31656049547126341"/>
          <c:y val="0.94669210064588916"/>
          <c:w val="0.15617097003841682"/>
          <c:h val="3.8735950355932282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579851183905024"/>
          <c:y val="1.5096736973300167E-2"/>
          <c:w val="0.54420148816094982"/>
          <c:h val="0.845230276193593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Delvis enig + Helt enig</c:v>
                </c:pt>
              </c:strCache>
            </c:strRef>
          </c:tx>
          <c:spPr>
            <a:solidFill>
              <a:srgbClr val="71C3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Det er viktig for meg at mitt yrke har ulike valgmuligheter for arbeidsgiver og arbeidstid</c:v>
                </c:pt>
                <c:pt idx="1">
                  <c:v>Å velge sykepleieryrket gir mange karrieremuligheter</c:v>
                </c:pt>
                <c:pt idx="2">
                  <c:v>Når både private bedrifter, ideelle stiftelser og det offentlige tilbyr helsetjenester, så gir det sykepleiere flere valgmuligheter på arbeidssted og arbeidstider</c:v>
                </c:pt>
                <c:pt idx="3">
                  <c:v>Negativ omtale i mediene bidrar til å svekke sykepleieryrkets status</c:v>
                </c:pt>
                <c:pt idx="4">
                  <c:v>Det er en fordel for sykepleieryrkets status at også private aktører leverer helsetjenester</c:v>
                </c:pt>
                <c:pt idx="5">
                  <c:v>Innslag av private leverandører i helsetjenesten bidrar til innovasjon</c:v>
                </c:pt>
                <c:pt idx="6">
                  <c:v>Partene i arbeidslivet bør bidra til mindre polarisering i debatten om hvem som skal levere helsetjenester</c:v>
                </c:pt>
                <c:pt idx="7">
                  <c:v>For meg spiller det mindre rolle hvilken sektor min arbeidsgiver er i</c:v>
                </c:pt>
                <c:pt idx="8">
                  <c:v>Offentlig sektor bør stå for all tjenesteproduksjon innen helsesektoren</c:v>
                </c:pt>
                <c:pt idx="9">
                  <c:v>Private helsetjenester er en trussel for vår felles helsetjeneste</c:v>
                </c:pt>
                <c:pt idx="10">
                  <c:v>Sykepleiere har for få karrieremuligheter</c:v>
                </c:pt>
                <c:pt idx="11">
                  <c:v>Alle sykepleiere bør jobbe i det offentlige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0.83881578947369995</c:v>
                </c:pt>
                <c:pt idx="1">
                  <c:v>0.78618421052630005</c:v>
                </c:pt>
                <c:pt idx="2">
                  <c:v>0.71381578947369995</c:v>
                </c:pt>
                <c:pt idx="3">
                  <c:v>0.66118421052630005</c:v>
                </c:pt>
                <c:pt idx="4">
                  <c:v>0.5526315789474</c:v>
                </c:pt>
                <c:pt idx="5">
                  <c:v>0.53618421052630005</c:v>
                </c:pt>
                <c:pt idx="6">
                  <c:v>0.49342105263160002</c:v>
                </c:pt>
                <c:pt idx="7">
                  <c:v>0.42434210526319999</c:v>
                </c:pt>
                <c:pt idx="8">
                  <c:v>0.36184210526319999</c:v>
                </c:pt>
                <c:pt idx="9">
                  <c:v>0.32894736842110001</c:v>
                </c:pt>
                <c:pt idx="10">
                  <c:v>0.3026315789474</c:v>
                </c:pt>
                <c:pt idx="11">
                  <c:v>0.19407894736840001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96B-46BF-A33D-E11AD37161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Verken uenig eller enig</c:v>
                </c:pt>
              </c:strCache>
            </c:strRef>
          </c:tx>
          <c:spPr>
            <a:solidFill>
              <a:srgbClr val="FCF7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Det er viktig for meg at mitt yrke har ulike valgmuligheter for arbeidsgiver og arbeidstid</c:v>
                </c:pt>
                <c:pt idx="1">
                  <c:v>Å velge sykepleieryrket gir mange karrieremuligheter</c:v>
                </c:pt>
                <c:pt idx="2">
                  <c:v>Når både private bedrifter, ideelle stiftelser og det offentlige tilbyr helsetjenester, så gir det sykepleiere flere valgmuligheter på arbeidssted og arbeidstider</c:v>
                </c:pt>
                <c:pt idx="3">
                  <c:v>Negativ omtale i mediene bidrar til å svekke sykepleieryrkets status</c:v>
                </c:pt>
                <c:pt idx="4">
                  <c:v>Det er en fordel for sykepleieryrkets status at også private aktører leverer helsetjenester</c:v>
                </c:pt>
                <c:pt idx="5">
                  <c:v>Innslag av private leverandører i helsetjenesten bidrar til innovasjon</c:v>
                </c:pt>
                <c:pt idx="6">
                  <c:v>Partene i arbeidslivet bør bidra til mindre polarisering i debatten om hvem som skal levere helsetjenester</c:v>
                </c:pt>
                <c:pt idx="7">
                  <c:v>For meg spiller det mindre rolle hvilken sektor min arbeidsgiver er i</c:v>
                </c:pt>
                <c:pt idx="8">
                  <c:v>Offentlig sektor bør stå for all tjenesteproduksjon innen helsesektoren</c:v>
                </c:pt>
                <c:pt idx="9">
                  <c:v>Private helsetjenester er en trussel for vår felles helsetjeneste</c:v>
                </c:pt>
                <c:pt idx="10">
                  <c:v>Sykepleiere har for få karrieremuligheter</c:v>
                </c:pt>
                <c:pt idx="11">
                  <c:v>Alle sykepleiere bør jobbe i det offentlige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0.1118421052632</c:v>
                </c:pt>
                <c:pt idx="1">
                  <c:v>0.13157894736840001</c:v>
                </c:pt>
                <c:pt idx="2">
                  <c:v>0.1776315789474</c:v>
                </c:pt>
                <c:pt idx="3">
                  <c:v>0.16447368421049999</c:v>
                </c:pt>
                <c:pt idx="4">
                  <c:v>0.19407894736840001</c:v>
                </c:pt>
                <c:pt idx="5">
                  <c:v>0.22697368421049999</c:v>
                </c:pt>
                <c:pt idx="6">
                  <c:v>0.25657894736839998</c:v>
                </c:pt>
                <c:pt idx="7">
                  <c:v>0.21710526315789999</c:v>
                </c:pt>
                <c:pt idx="8">
                  <c:v>0.18092105263159999</c:v>
                </c:pt>
                <c:pt idx="9">
                  <c:v>0.14802631578950001</c:v>
                </c:pt>
                <c:pt idx="10">
                  <c:v>0.1875</c:v>
                </c:pt>
                <c:pt idx="11">
                  <c:v>0.21052631578950001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996B-46BF-A33D-E11AD37161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Helt uenig + Delvis uenig</c:v>
                </c:pt>
              </c:strCache>
            </c:strRef>
          </c:tx>
          <c:spPr>
            <a:solidFill>
              <a:srgbClr val="F15F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Det er viktig for meg at mitt yrke har ulike valgmuligheter for arbeidsgiver og arbeidstid</c:v>
                </c:pt>
                <c:pt idx="1">
                  <c:v>Å velge sykepleieryrket gir mange karrieremuligheter</c:v>
                </c:pt>
                <c:pt idx="2">
                  <c:v>Når både private bedrifter, ideelle stiftelser og det offentlige tilbyr helsetjenester, så gir det sykepleiere flere valgmuligheter på arbeidssted og arbeidstider</c:v>
                </c:pt>
                <c:pt idx="3">
                  <c:v>Negativ omtale i mediene bidrar til å svekke sykepleieryrkets status</c:v>
                </c:pt>
                <c:pt idx="4">
                  <c:v>Det er en fordel for sykepleieryrkets status at også private aktører leverer helsetjenester</c:v>
                </c:pt>
                <c:pt idx="5">
                  <c:v>Innslag av private leverandører i helsetjenesten bidrar til innovasjon</c:v>
                </c:pt>
                <c:pt idx="6">
                  <c:v>Partene i arbeidslivet bør bidra til mindre polarisering i debatten om hvem som skal levere helsetjenester</c:v>
                </c:pt>
                <c:pt idx="7">
                  <c:v>For meg spiller det mindre rolle hvilken sektor min arbeidsgiver er i</c:v>
                </c:pt>
                <c:pt idx="8">
                  <c:v>Offentlig sektor bør stå for all tjenesteproduksjon innen helsesektoren</c:v>
                </c:pt>
                <c:pt idx="9">
                  <c:v>Private helsetjenester er en trussel for vår felles helsetjeneste</c:v>
                </c:pt>
                <c:pt idx="10">
                  <c:v>Sykepleiere har for få karrieremuligheter</c:v>
                </c:pt>
                <c:pt idx="11">
                  <c:v>Alle sykepleiere bør jobbe i det offentlige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3.6184210526320003E-2</c:v>
                </c:pt>
                <c:pt idx="1">
                  <c:v>8.223684210526E-2</c:v>
                </c:pt>
                <c:pt idx="2">
                  <c:v>5.5921052631580002E-2</c:v>
                </c:pt>
                <c:pt idx="3">
                  <c:v>0.1447368421053</c:v>
                </c:pt>
                <c:pt idx="4">
                  <c:v>0.20065789473680001</c:v>
                </c:pt>
                <c:pt idx="5">
                  <c:v>0.1677631578947</c:v>
                </c:pt>
                <c:pt idx="6">
                  <c:v>0.125</c:v>
                </c:pt>
                <c:pt idx="7">
                  <c:v>0.33552631578949998</c:v>
                </c:pt>
                <c:pt idx="8">
                  <c:v>0.4375</c:v>
                </c:pt>
                <c:pt idx="9">
                  <c:v>0.4901315789474</c:v>
                </c:pt>
                <c:pt idx="10">
                  <c:v>0.4901315789474</c:v>
                </c:pt>
                <c:pt idx="11">
                  <c:v>0.5723684210526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996B-46BF-A33D-E11AD37161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Vet ikke/ikke relevant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07-4015-9247-E4A0BFD42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Det er viktig for meg at mitt yrke har ulike valgmuligheter for arbeidsgiver og arbeidstid</c:v>
                </c:pt>
                <c:pt idx="1">
                  <c:v>Å velge sykepleieryrket gir mange karrieremuligheter</c:v>
                </c:pt>
                <c:pt idx="2">
                  <c:v>Når både private bedrifter, ideelle stiftelser og det offentlige tilbyr helsetjenester, så gir det sykepleiere flere valgmuligheter på arbeidssted og arbeidstider</c:v>
                </c:pt>
                <c:pt idx="3">
                  <c:v>Negativ omtale i mediene bidrar til å svekke sykepleieryrkets status</c:v>
                </c:pt>
                <c:pt idx="4">
                  <c:v>Det er en fordel for sykepleieryrkets status at også private aktører leverer helsetjenester</c:v>
                </c:pt>
                <c:pt idx="5">
                  <c:v>Innslag av private leverandører i helsetjenesten bidrar til innovasjon</c:v>
                </c:pt>
                <c:pt idx="6">
                  <c:v>Partene i arbeidslivet bør bidra til mindre polarisering i debatten om hvem som skal levere helsetjenester</c:v>
                </c:pt>
                <c:pt idx="7">
                  <c:v>For meg spiller det mindre rolle hvilken sektor min arbeidsgiver er i</c:v>
                </c:pt>
                <c:pt idx="8">
                  <c:v>Offentlig sektor bør stå for all tjenesteproduksjon innen helsesektoren</c:v>
                </c:pt>
                <c:pt idx="9">
                  <c:v>Private helsetjenester er en trussel for vår felles helsetjeneste</c:v>
                </c:pt>
                <c:pt idx="10">
                  <c:v>Sykepleiere har for få karrieremuligheter</c:v>
                </c:pt>
                <c:pt idx="11">
                  <c:v>Alle sykepleiere bør jobbe i det offentlige</c:v>
                </c:pt>
              </c:strCache>
            </c:strRef>
          </c:cat>
          <c:val>
            <c:numRef>
              <c:f>Sheet1!$E$2:$E$13</c:f>
              <c:numCache>
                <c:formatCode>0%</c:formatCode>
                <c:ptCount val="12"/>
                <c:pt idx="0">
                  <c:v>1.315789473684E-2</c:v>
                </c:pt>
                <c:pt idx="1">
                  <c:v>0</c:v>
                </c:pt>
                <c:pt idx="2">
                  <c:v>5.263157894737E-2</c:v>
                </c:pt>
                <c:pt idx="3">
                  <c:v>2.9605263157889999E-2</c:v>
                </c:pt>
                <c:pt idx="4">
                  <c:v>5.263157894737E-2</c:v>
                </c:pt>
                <c:pt idx="5">
                  <c:v>6.9078947368420004E-2</c:v>
                </c:pt>
                <c:pt idx="6">
                  <c:v>0.125</c:v>
                </c:pt>
                <c:pt idx="7">
                  <c:v>2.3026315789469998E-2</c:v>
                </c:pt>
                <c:pt idx="8">
                  <c:v>1.973684210526E-2</c:v>
                </c:pt>
                <c:pt idx="9">
                  <c:v>3.2894736842110001E-2</c:v>
                </c:pt>
                <c:pt idx="10">
                  <c:v>1.973684210526E-2</c:v>
                </c:pt>
                <c:pt idx="11">
                  <c:v>2.3026315789469998E-2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996B-46BF-A33D-E11AD37161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3937967"/>
        <c:axId val="1847757087"/>
      </c:barChart>
      <c:catAx>
        <c:axId val="1653937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7757087"/>
        <c:crosses val="autoZero"/>
        <c:auto val="1"/>
        <c:lblAlgn val="ctr"/>
        <c:lblOffset val="100"/>
        <c:noMultiLvlLbl val="0"/>
      </c:catAx>
      <c:valAx>
        <c:axId val="1847757087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nextTo"/>
        <c:crossAx val="165393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629072859696321"/>
          <c:y val="0.8908242159008023"/>
          <c:w val="0.51123899383894067"/>
          <c:h val="9.8404630352100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/>
  </c:chart>
  <c:spPr>
    <a:noFill/>
    <a:ln>
      <a:noFill/>
    </a:ln>
    <a:effectLst/>
  </c:spPr>
  <c:txPr>
    <a:bodyPr/>
    <a:lstStyle/>
    <a:p>
      <a:pPr>
        <a:defRPr sz="1000"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72055446194224"/>
          <c:y val="1.5096736973300167E-2"/>
          <c:w val="0.50463136368273342"/>
          <c:h val="0.984714178487251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Delvis enig + Helt enig</c:v>
                </c:pt>
              </c:strCache>
            </c:strRef>
          </c:tx>
          <c:spPr>
            <a:solidFill>
              <a:srgbClr val="71C3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Det er viktig for meg at mitt yrke har ulike valgmuligheter for arbeidsgiver og arbeidstid</c:v>
                </c:pt>
                <c:pt idx="1">
                  <c:v>Å velge sykepleieryrket gir mange karrieremuligheter</c:v>
                </c:pt>
                <c:pt idx="2">
                  <c:v>Når både private bedrifter, ideelle stiftelser og det offentlige tilbyr helsetjenester, så gir det sykepleiere flere valgmuligheter på arbeidssted og arbeidstider</c:v>
                </c:pt>
                <c:pt idx="3">
                  <c:v>Negativ omtale i mediene bidrar til å svekke sykepleieryrkets status</c:v>
                </c:pt>
                <c:pt idx="4">
                  <c:v>Det er en fordel for sykepleieryrkets status at også private aktører leverer helsetjenester</c:v>
                </c:pt>
                <c:pt idx="5">
                  <c:v>Innslag av private leverandører i helsetjenesten bidrar til innovasjon</c:v>
                </c:pt>
                <c:pt idx="6">
                  <c:v>Partene i arbeidslivet bør bidra til mindre polarisering i debatten om hvem som skal levere helsetjenester</c:v>
                </c:pt>
                <c:pt idx="7">
                  <c:v>For meg spiller det mindre rolle hvilken sektor min arbeidsgiver er i</c:v>
                </c:pt>
                <c:pt idx="8">
                  <c:v>Offentlig sektor bør stå for all tjenesteproduksjon innen helsesektoren</c:v>
                </c:pt>
                <c:pt idx="9">
                  <c:v>Private helsetjenester er en trussel for vår felles helsetjeneste</c:v>
                </c:pt>
                <c:pt idx="10">
                  <c:v>Sykepleiere har for få karrieremuligheter</c:v>
                </c:pt>
                <c:pt idx="11">
                  <c:v>Alle sykepleiere bør jobbe i det offentlige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0.83881578947369995</c:v>
                </c:pt>
                <c:pt idx="1">
                  <c:v>0.78618421052630005</c:v>
                </c:pt>
                <c:pt idx="2">
                  <c:v>0.71381578947369995</c:v>
                </c:pt>
                <c:pt idx="3">
                  <c:v>0.66118421052630005</c:v>
                </c:pt>
                <c:pt idx="4">
                  <c:v>0.5526315789474</c:v>
                </c:pt>
                <c:pt idx="5">
                  <c:v>0.53618421052630005</c:v>
                </c:pt>
                <c:pt idx="6">
                  <c:v>0.49342105263160002</c:v>
                </c:pt>
                <c:pt idx="7">
                  <c:v>0.42434210526319999</c:v>
                </c:pt>
                <c:pt idx="8">
                  <c:v>0.36184210526319999</c:v>
                </c:pt>
                <c:pt idx="9">
                  <c:v>0.32894736842110001</c:v>
                </c:pt>
                <c:pt idx="10">
                  <c:v>0.3026315789474</c:v>
                </c:pt>
                <c:pt idx="11">
                  <c:v>0.19407894736840001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1EE-4051-BE20-8CDCE03C1A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3937967"/>
        <c:axId val="1847757087"/>
      </c:barChart>
      <c:catAx>
        <c:axId val="1653937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7757087"/>
        <c:crosses val="autoZero"/>
        <c:auto val="1"/>
        <c:lblAlgn val="ctr"/>
        <c:lblOffset val="100"/>
        <c:noMultiLvlLbl val="0"/>
      </c:catAx>
      <c:valAx>
        <c:axId val="1847757087"/>
        <c:scaling>
          <c:orientation val="minMax"/>
          <c:max val="1"/>
        </c:scaling>
        <c:delete val="1"/>
        <c:axPos val="t"/>
        <c:numFmt formatCode="General" sourceLinked="0"/>
        <c:majorTickMark val="none"/>
        <c:minorTickMark val="none"/>
        <c:tickLblPos val="nextTo"/>
        <c:crossAx val="165393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55437911436785"/>
          <c:y val="1.5096736973300167E-2"/>
          <c:w val="0.48187079349299083"/>
          <c:h val="0.98471417848725196"/>
        </c:manualLayout>
      </c:layout>
      <c:barChart>
        <c:barDir val="bar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Helt uenig + Delvis uenig</c:v>
                </c:pt>
              </c:strCache>
            </c:strRef>
          </c:tx>
          <c:spPr>
            <a:solidFill>
              <a:srgbClr val="F15F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Alle sykepleiere bør jobbe i det offentlige</c:v>
                </c:pt>
                <c:pt idx="1">
                  <c:v>Private helsetjenester er en trussel for vår felles helsetjeneste</c:v>
                </c:pt>
                <c:pt idx="2">
                  <c:v>Sykepleiere har for få karrieremuligheter</c:v>
                </c:pt>
                <c:pt idx="3">
                  <c:v>Offentlig sektor bør stå for all tjenesteproduksjon innen helsesektoren</c:v>
                </c:pt>
                <c:pt idx="4">
                  <c:v>For meg spiller det mindre rolle hvilken sektor min arbeidsgiver er i</c:v>
                </c:pt>
                <c:pt idx="5">
                  <c:v>Det er en fordel for sykepleieryrkets status at også private aktører leverer helsetjenester</c:v>
                </c:pt>
                <c:pt idx="6">
                  <c:v>Innslag av private leverandører i helsetjenesten bidrar til innovasjon</c:v>
                </c:pt>
                <c:pt idx="7">
                  <c:v>Negativ omtale i mediene bidrar til å svekke sykepleieryrkets status</c:v>
                </c:pt>
                <c:pt idx="8">
                  <c:v>Partene i arbeidslivet bør bidra til mindre polarisering i debatten om hvem som skal levere helsetjenester</c:v>
                </c:pt>
                <c:pt idx="9">
                  <c:v>Å velge sykepleieryrket gir mange karrieremuligheter</c:v>
                </c:pt>
                <c:pt idx="10">
                  <c:v>Når både private bedrifter, ideelle stiftelser og det offentlige tilbyr helsetjenester, så gir det sykepleiere flere valgmuligheter på arbeidssted og arbeidstider</c:v>
                </c:pt>
                <c:pt idx="11">
                  <c:v>Det er viktig for meg at mitt yrke har ulike valgmuligheter for arbeidsgiver og arbeidstid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0.5723684210526</c:v>
                </c:pt>
                <c:pt idx="1">
                  <c:v>0.4901315789474</c:v>
                </c:pt>
                <c:pt idx="2">
                  <c:v>0.4901315789474</c:v>
                </c:pt>
                <c:pt idx="3">
                  <c:v>0.4375</c:v>
                </c:pt>
                <c:pt idx="4">
                  <c:v>0.33552631578949998</c:v>
                </c:pt>
                <c:pt idx="5">
                  <c:v>0.20065789473680001</c:v>
                </c:pt>
                <c:pt idx="6">
                  <c:v>0.1677631578947</c:v>
                </c:pt>
                <c:pt idx="7">
                  <c:v>0.1447368421053</c:v>
                </c:pt>
                <c:pt idx="8">
                  <c:v>0.125</c:v>
                </c:pt>
                <c:pt idx="9">
                  <c:v>8.223684210526E-2</c:v>
                </c:pt>
                <c:pt idx="10">
                  <c:v>5.5921052631580002E-2</c:v>
                </c:pt>
                <c:pt idx="11">
                  <c:v>3.6184210526320003E-2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5-410B-B293-801EF25FE3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3937967"/>
        <c:axId val="184775708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Delvis enig + Helt enig</c:v>
                      </c:pt>
                    </c:strCache>
                  </c:strRef>
                </c:tx>
                <c:spPr>
                  <a:solidFill>
                    <a:srgbClr val="71C3B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="http://schemas.microsoft.com/office/drawing/2014/chart" xmlns:c14="http://schemas.microsoft.com/office/drawing/2007/8/2/chart" xmlns:mc="http://schemas.openxmlformats.org/markup-compatibility/2006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Alle sykepleiere bør jobbe i det offentlige</c:v>
                      </c:pt>
                      <c:pt idx="1">
                        <c:v>Private helsetjenester er en trussel for vår felles helsetjeneste</c:v>
                      </c:pt>
                      <c:pt idx="2">
                        <c:v>Sykepleiere har for få karrieremuligheter</c:v>
                      </c:pt>
                      <c:pt idx="3">
                        <c:v>Offentlig sektor bør stå for all tjenesteproduksjon innen helsesektoren</c:v>
                      </c:pt>
                      <c:pt idx="4">
                        <c:v>For meg spiller det mindre rolle hvilken sektor min arbeidsgiver er i</c:v>
                      </c:pt>
                      <c:pt idx="5">
                        <c:v>Det er en fordel for sykepleieryrkets status at også private aktører leverer helsetjenester</c:v>
                      </c:pt>
                      <c:pt idx="6">
                        <c:v>Innslag av private leverandører i helsetjenesten bidrar til innovasjon</c:v>
                      </c:pt>
                      <c:pt idx="7">
                        <c:v>Negativ omtale i mediene bidrar til å svekke sykepleieryrkets status</c:v>
                      </c:pt>
                      <c:pt idx="8">
                        <c:v>Partene i arbeidslivet bør bidra til mindre polarisering i debatten om hvem som skal levere helsetjenester</c:v>
                      </c:pt>
                      <c:pt idx="9">
                        <c:v>Å velge sykepleieryrket gir mange karrieremuligheter</c:v>
                      </c:pt>
                      <c:pt idx="10">
                        <c:v>Når både private bedrifter, ideelle stiftelser og det offentlige tilbyr helsetjenester, så gir det sykepleiere flere valgmuligheter på arbeidssted og arbeidstider</c:v>
                      </c:pt>
                      <c:pt idx="11">
                        <c:v>Det er viktig for meg at mitt yrke har ulike valgmuligheter for arbeidsgiver og arbeidstid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0.19407894736840001</c:v>
                      </c:pt>
                      <c:pt idx="1">
                        <c:v>0.32894736842110001</c:v>
                      </c:pt>
                      <c:pt idx="2">
                        <c:v>0.3026315789474</c:v>
                      </c:pt>
                      <c:pt idx="3">
                        <c:v>0.36184210526319999</c:v>
                      </c:pt>
                      <c:pt idx="4">
                        <c:v>0.42434210526319999</c:v>
                      </c:pt>
                      <c:pt idx="5">
                        <c:v>0.5526315789474</c:v>
                      </c:pt>
                      <c:pt idx="6">
                        <c:v>0.53618421052630005</c:v>
                      </c:pt>
                      <c:pt idx="7">
                        <c:v>0.66118421052630005</c:v>
                      </c:pt>
                      <c:pt idx="8">
                        <c:v>0.49342105263160002</c:v>
                      </c:pt>
                      <c:pt idx="9">
                        <c:v>0.78618421052630005</c:v>
                      </c:pt>
                      <c:pt idx="10">
                        <c:v>0.71381578947369995</c:v>
                      </c:pt>
                      <c:pt idx="11">
                        <c:v>0.83881578947369995</c:v>
                      </c:pt>
                    </c:numCache>
                  </c:numRef>
                </c:val>
                <c:extLst xmlns:c16="http://schemas.microsoft.com/office/drawing/2014/chart" xmlns:c14="http://schemas.microsoft.com/office/drawing/2007/8/2/chart" xmlns:mc="http://schemas.openxmlformats.org/markup-compatibility/2006">
                  <c:ext xmlns:c16="http://schemas.microsoft.com/office/drawing/2014/chart" uri="{C3380CC4-5D6E-409C-BE32-E72D297353CC}">
                    <c16:uniqueId val="{00000000-51EE-4051-BE20-8CDCE03C1A0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Verken uenig eller enig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Alle sykepleiere bør jobbe i det offentlige</c:v>
                      </c:pt>
                      <c:pt idx="1">
                        <c:v>Private helsetjenester er en trussel for vår felles helsetjeneste</c:v>
                      </c:pt>
                      <c:pt idx="2">
                        <c:v>Sykepleiere har for få karrieremuligheter</c:v>
                      </c:pt>
                      <c:pt idx="3">
                        <c:v>Offentlig sektor bør stå for all tjenesteproduksjon innen helsesektoren</c:v>
                      </c:pt>
                      <c:pt idx="4">
                        <c:v>For meg spiller det mindre rolle hvilken sektor min arbeidsgiver er i</c:v>
                      </c:pt>
                      <c:pt idx="5">
                        <c:v>Det er en fordel for sykepleieryrkets status at også private aktører leverer helsetjenester</c:v>
                      </c:pt>
                      <c:pt idx="6">
                        <c:v>Innslag av private leverandører i helsetjenesten bidrar til innovasjon</c:v>
                      </c:pt>
                      <c:pt idx="7">
                        <c:v>Negativ omtale i mediene bidrar til å svekke sykepleieryrkets status</c:v>
                      </c:pt>
                      <c:pt idx="8">
                        <c:v>Partene i arbeidslivet bør bidra til mindre polarisering i debatten om hvem som skal levere helsetjenester</c:v>
                      </c:pt>
                      <c:pt idx="9">
                        <c:v>Å velge sykepleieryrket gir mange karrieremuligheter</c:v>
                      </c:pt>
                      <c:pt idx="10">
                        <c:v>Når både private bedrifter, ideelle stiftelser og det offentlige tilbyr helsetjenester, så gir det sykepleiere flere valgmuligheter på arbeidssted og arbeidstider</c:v>
                      </c:pt>
                      <c:pt idx="11">
                        <c:v>Det er viktig for meg at mitt yrke har ulike valgmuligheter for arbeidsgiver og arbeidstid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0.21052631578950001</c:v>
                      </c:pt>
                      <c:pt idx="1">
                        <c:v>0.14802631578950001</c:v>
                      </c:pt>
                      <c:pt idx="2">
                        <c:v>0.1875</c:v>
                      </c:pt>
                      <c:pt idx="3">
                        <c:v>0.18092105263159999</c:v>
                      </c:pt>
                      <c:pt idx="4">
                        <c:v>0.21710526315789999</c:v>
                      </c:pt>
                      <c:pt idx="5">
                        <c:v>0.19407894736840001</c:v>
                      </c:pt>
                      <c:pt idx="6">
                        <c:v>0.22697368421049999</c:v>
                      </c:pt>
                      <c:pt idx="7">
                        <c:v>0.16447368421049999</c:v>
                      </c:pt>
                      <c:pt idx="8">
                        <c:v>0.25657894736839998</c:v>
                      </c:pt>
                      <c:pt idx="9">
                        <c:v>0.13157894736840001</c:v>
                      </c:pt>
                      <c:pt idx="10">
                        <c:v>0.1776315789474</c:v>
                      </c:pt>
                      <c:pt idx="11">
                        <c:v>0.1118421052632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B0D5-410B-B293-801EF25FE34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Vet ikke/ikke relevant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Alle sykepleiere bør jobbe i det offentlige</c:v>
                      </c:pt>
                      <c:pt idx="1">
                        <c:v>Private helsetjenester er en trussel for vår felles helsetjeneste</c:v>
                      </c:pt>
                      <c:pt idx="2">
                        <c:v>Sykepleiere har for få karrieremuligheter</c:v>
                      </c:pt>
                      <c:pt idx="3">
                        <c:v>Offentlig sektor bør stå for all tjenesteproduksjon innen helsesektoren</c:v>
                      </c:pt>
                      <c:pt idx="4">
                        <c:v>For meg spiller det mindre rolle hvilken sektor min arbeidsgiver er i</c:v>
                      </c:pt>
                      <c:pt idx="5">
                        <c:v>Det er en fordel for sykepleieryrkets status at også private aktører leverer helsetjenester</c:v>
                      </c:pt>
                      <c:pt idx="6">
                        <c:v>Innslag av private leverandører i helsetjenesten bidrar til innovasjon</c:v>
                      </c:pt>
                      <c:pt idx="7">
                        <c:v>Negativ omtale i mediene bidrar til å svekke sykepleieryrkets status</c:v>
                      </c:pt>
                      <c:pt idx="8">
                        <c:v>Partene i arbeidslivet bør bidra til mindre polarisering i debatten om hvem som skal levere helsetjenester</c:v>
                      </c:pt>
                      <c:pt idx="9">
                        <c:v>Å velge sykepleieryrket gir mange karrieremuligheter</c:v>
                      </c:pt>
                      <c:pt idx="10">
                        <c:v>Når både private bedrifter, ideelle stiftelser og det offentlige tilbyr helsetjenester, så gir det sykepleiere flere valgmuligheter på arbeidssted og arbeidstider</c:v>
                      </c:pt>
                      <c:pt idx="11">
                        <c:v>Det er viktig for meg at mitt yrke har ulike valgmuligheter for arbeidsgiver og arbeidstid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Sheet1!$E$2:$E$13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2.3026315789469998E-2</c:v>
                      </c:pt>
                      <c:pt idx="1">
                        <c:v>3.2894736842110001E-2</c:v>
                      </c:pt>
                      <c:pt idx="2">
                        <c:v>1.973684210526E-2</c:v>
                      </c:pt>
                      <c:pt idx="3">
                        <c:v>1.973684210526E-2</c:v>
                      </c:pt>
                      <c:pt idx="4">
                        <c:v>2.3026315789469998E-2</c:v>
                      </c:pt>
                      <c:pt idx="5">
                        <c:v>5.263157894737E-2</c:v>
                      </c:pt>
                      <c:pt idx="6">
                        <c:v>6.9078947368420004E-2</c:v>
                      </c:pt>
                      <c:pt idx="7">
                        <c:v>2.9605263157889999E-2</c:v>
                      </c:pt>
                      <c:pt idx="8">
                        <c:v>0.125</c:v>
                      </c:pt>
                      <c:pt idx="9">
                        <c:v>0</c:v>
                      </c:pt>
                      <c:pt idx="10">
                        <c:v>5.263157894737E-2</c:v>
                      </c:pt>
                      <c:pt idx="11">
                        <c:v>1.315789473684E-2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0D5-410B-B293-801EF25FE340}"/>
                  </c:ext>
                </c:extLst>
              </c15:ser>
            </c15:filteredBarSeries>
          </c:ext>
        </c:extLst>
      </c:barChart>
      <c:catAx>
        <c:axId val="1653937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7757087"/>
        <c:crosses val="autoZero"/>
        <c:auto val="1"/>
        <c:lblAlgn val="ctr"/>
        <c:lblOffset val="100"/>
        <c:noMultiLvlLbl val="0"/>
      </c:catAx>
      <c:valAx>
        <c:axId val="1847757087"/>
        <c:scaling>
          <c:orientation val="minMax"/>
          <c:max val="1"/>
        </c:scaling>
        <c:delete val="1"/>
        <c:axPos val="t"/>
        <c:numFmt formatCode="General" sourceLinked="0"/>
        <c:majorTickMark val="none"/>
        <c:minorTickMark val="none"/>
        <c:tickLblPos val="nextTo"/>
        <c:crossAx val="165393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22248977342E-2"/>
          <c:y val="2.4764647612593107E-4"/>
          <c:w val="0.830016548943454"/>
          <c:h val="0.79414283731097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Relasjon til sykepleieryrket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FB6-4AB4-A5BE-E0CD4CF3BCC3}"/>
              </c:ext>
            </c:extLst>
          </c:dPt>
          <c:dPt>
            <c:idx val="1"/>
            <c:invertIfNegative val="0"/>
            <c:bubble3D val="0"/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5FB6-4AB4-A5BE-E0CD4CF3BCC3}"/>
              </c:ext>
            </c:extLst>
          </c:dPt>
          <c:dPt>
            <c:idx val="2"/>
            <c:invertIfNegative val="0"/>
            <c:bubble3D val="0"/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5FB6-4AB4-A5BE-E0CD4CF3BC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Sykepleier</c:v>
                </c:pt>
                <c:pt idx="1">
                  <c:v>Tidligere sykepleier</c:v>
                </c:pt>
                <c:pt idx="2">
                  <c:v>Sykepleiestudent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</c:v>
                </c:pt>
                <c:pt idx="1">
                  <c:v>0.25</c:v>
                </c:pt>
                <c:pt idx="2">
                  <c:v>0.05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5FB6-4AB4-A5BE-E0CD4CF3B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0841776"/>
        <c:axId val="310840136"/>
      </c:barChart>
      <c:valAx>
        <c:axId val="310840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10841776"/>
        <c:crosses val="autoZero"/>
        <c:crossBetween val="between"/>
      </c:valAx>
      <c:catAx>
        <c:axId val="31084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0840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319324542266912E-4"/>
          <c:y val="3.6220310753154301E-2"/>
          <c:w val="0.9992568067545774"/>
          <c:h val="0.75832678657884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Bosted</c:v>
                </c:pt>
              </c:strCache>
            </c:strRef>
          </c:tx>
          <c:spPr>
            <a:solidFill>
              <a:srgbClr val="1C7C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Oslo</c:v>
                </c:pt>
                <c:pt idx="1">
                  <c:v>Rogaland</c:v>
                </c:pt>
                <c:pt idx="2">
                  <c:v>Møre og Romsdal</c:v>
                </c:pt>
                <c:pt idx="3">
                  <c:v>Nordland</c:v>
                </c:pt>
                <c:pt idx="4">
                  <c:v>Viken</c:v>
                </c:pt>
                <c:pt idx="5">
                  <c:v>Innlandet</c:v>
                </c:pt>
                <c:pt idx="6">
                  <c:v>Vestfold og Telemark</c:v>
                </c:pt>
                <c:pt idx="7">
                  <c:v>Agder</c:v>
                </c:pt>
                <c:pt idx="8">
                  <c:v>Vestland</c:v>
                </c:pt>
                <c:pt idx="9">
                  <c:v>Trøndelag</c:v>
                </c:pt>
                <c:pt idx="10">
                  <c:v>Troms og Finnmark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</c:v>
                </c:pt>
                <c:pt idx="1">
                  <c:v>0.04</c:v>
                </c:pt>
                <c:pt idx="2">
                  <c:v>0.04</c:v>
                </c:pt>
                <c:pt idx="3">
                  <c:v>0.06</c:v>
                </c:pt>
                <c:pt idx="4">
                  <c:v>0.19</c:v>
                </c:pt>
                <c:pt idx="5">
                  <c:v>0.08</c:v>
                </c:pt>
                <c:pt idx="6">
                  <c:v>0.05</c:v>
                </c:pt>
                <c:pt idx="7">
                  <c:v>0.05</c:v>
                </c:pt>
                <c:pt idx="8">
                  <c:v>0.14802631578950001</c:v>
                </c:pt>
                <c:pt idx="9">
                  <c:v>9.8684210526319996E-2</c:v>
                </c:pt>
                <c:pt idx="10">
                  <c:v>3.9473684210529998E-2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Arbeidssted</c:v>
                </c:pt>
              </c:strCache>
            </c:strRef>
          </c:tx>
          <c:spPr>
            <a:solidFill>
              <a:srgbClr val="1C7CA1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Oslo</c:v>
                </c:pt>
                <c:pt idx="1">
                  <c:v>Rogaland</c:v>
                </c:pt>
                <c:pt idx="2">
                  <c:v>Møre og Romsdal</c:v>
                </c:pt>
                <c:pt idx="3">
                  <c:v>Nordland</c:v>
                </c:pt>
                <c:pt idx="4">
                  <c:v>Viken</c:v>
                </c:pt>
                <c:pt idx="5">
                  <c:v>Innlandet</c:v>
                </c:pt>
                <c:pt idx="6">
                  <c:v>Vestfold og Telemark</c:v>
                </c:pt>
                <c:pt idx="7">
                  <c:v>Agder</c:v>
                </c:pt>
                <c:pt idx="8">
                  <c:v>Vestland</c:v>
                </c:pt>
                <c:pt idx="9">
                  <c:v>Trøndelag</c:v>
                </c:pt>
                <c:pt idx="10">
                  <c:v>Troms og Finnmark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0.2072368421053</c:v>
                </c:pt>
                <c:pt idx="1">
                  <c:v>4.6052631578950003E-2</c:v>
                </c:pt>
                <c:pt idx="2">
                  <c:v>3.2894736842110001E-2</c:v>
                </c:pt>
                <c:pt idx="3">
                  <c:v>5.9210526315789998E-2</c:v>
                </c:pt>
                <c:pt idx="4">
                  <c:v>0.18421052631580001</c:v>
                </c:pt>
                <c:pt idx="5">
                  <c:v>7.8947368421050004E-2</c:v>
                </c:pt>
                <c:pt idx="6">
                  <c:v>5.9210526315789998E-2</c:v>
                </c:pt>
                <c:pt idx="7">
                  <c:v>4.6052631578950003E-2</c:v>
                </c:pt>
                <c:pt idx="8">
                  <c:v>0.14802631578950001</c:v>
                </c:pt>
                <c:pt idx="9">
                  <c:v>9.8684210526319996E-2</c:v>
                </c:pt>
                <c:pt idx="10">
                  <c:v>3.9473684210529998E-2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4469088"/>
        <c:axId val="1784465760"/>
      </c:barChart>
      <c:catAx>
        <c:axId val="178446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r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616486716648244"/>
          <c:y val="3.6220310753154301E-2"/>
          <c:w val="0.55691012393568207"/>
          <c:h val="0.945705032810195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CE164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Jeg jobber i dag som sykepleier i offentlig sektor (f.eks. offentlig sykehus, helseforetak)</c:v>
                </c:pt>
                <c:pt idx="1">
                  <c:v>Jeg jobber i dag som sykepleier i privat sektor (f.eks. privat legesenter, privat sykehus eller sykehjem)</c:v>
                </c:pt>
                <c:pt idx="2">
                  <c:v>Jeg jobber i dag som sykepleier i ideell sektor (f.eks. opptrenings- og rehabiliteringsinstitusjoner, ideelt drevet syke</c:v>
                </c:pt>
                <c:pt idx="3">
                  <c:v>Jeg har tidligere jobbet som sykepleier, men jobber ikke lenger som dette</c:v>
                </c:pt>
                <c:pt idx="4">
                  <c:v>Jeg studerer for å bli sykepleier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0.59210526315790002</c:v>
                </c:pt>
                <c:pt idx="1">
                  <c:v>5.9210526315789998E-2</c:v>
                </c:pt>
                <c:pt idx="2">
                  <c:v>4.6052631578950003E-2</c:v>
                </c:pt>
                <c:pt idx="3">
                  <c:v>0.25328947368420002</c:v>
                </c:pt>
                <c:pt idx="4">
                  <c:v>4.9342105263159998E-2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Jeg jobber i dag som sykepleier i offentlig sektor (f.eks. offentlig sykehus, helseforetak)</c:v>
                </c:pt>
                <c:pt idx="1">
                  <c:v>Jeg jobber i dag som sykepleier i privat sektor (f.eks. privat legesenter, privat sykehus eller sykehjem)</c:v>
                </c:pt>
                <c:pt idx="2">
                  <c:v>Jeg jobber i dag som sykepleier i ideell sektor (f.eks. opptrenings- og rehabiliteringsinstitusjoner, ideelt drevet syke</c:v>
                </c:pt>
                <c:pt idx="3">
                  <c:v>Jeg har tidligere jobbet som sykepleier, men jobber ikke lenger som dette</c:v>
                </c:pt>
                <c:pt idx="4">
                  <c:v>Jeg studerer for å bli sykepleier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b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90837698157608E-2"/>
          <c:y val="3.6220310753154301E-2"/>
          <c:w val="0.84795327065933024"/>
          <c:h val="0.88498850212029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C7CA1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6885215636282135E-17"/>
                  <c:y val="-4.590194613408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E1-4D53-BD1C-657DFD7A388A}"/>
                </c:ext>
              </c:extLst>
            </c:dLbl>
            <c:dLbl>
              <c:idx val="1"/>
              <c:layout>
                <c:manualLayout>
                  <c:x val="0"/>
                  <c:y val="-5.6102378608327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E1-4D53-BD1C-657DFD7A388A}"/>
                </c:ext>
              </c:extLst>
            </c:dLbl>
            <c:dLbl>
              <c:idx val="2"/>
              <c:layout>
                <c:manualLayout>
                  <c:x val="0"/>
                  <c:y val="-8.4153567912491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E1-4D53-BD1C-657DFD7A388A}"/>
                </c:ext>
              </c:extLst>
            </c:dLbl>
            <c:dLbl>
              <c:idx val="3"/>
              <c:layout>
                <c:manualLayout>
                  <c:x val="-1.8420448031709858E-3"/>
                  <c:y val="-9.435400038673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E1-4D53-BD1C-657DFD7A388A}"/>
                </c:ext>
              </c:extLst>
            </c:dLbl>
            <c:dLbl>
              <c:idx val="4"/>
              <c:layout>
                <c:manualLayout>
                  <c:x val="-1.3508172509025708E-16"/>
                  <c:y val="-0.38251621778405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E1-4D53-BD1C-657DFD7A388A}"/>
                </c:ext>
              </c:extLst>
            </c:dLbl>
            <c:dLbl>
              <c:idx val="5"/>
              <c:layout>
                <c:manualLayout>
                  <c:x val="0"/>
                  <c:y val="-3.315140554128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E1-4D53-BD1C-657DFD7A38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Under et år</c:v>
                </c:pt>
                <c:pt idx="1">
                  <c:v>1-2 år</c:v>
                </c:pt>
                <c:pt idx="2">
                  <c:v>3-5 år</c:v>
                </c:pt>
                <c:pt idx="3">
                  <c:v>6-10 år</c:v>
                </c:pt>
                <c:pt idx="4">
                  <c:v>Over 10 år</c:v>
                </c:pt>
                <c:pt idx="5">
                  <c:v>Vet ikke/ønsker ikke å svare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3.8062283737020003E-2</c:v>
                </c:pt>
                <c:pt idx="1">
                  <c:v>6.9204152249140005E-2</c:v>
                </c:pt>
                <c:pt idx="2">
                  <c:v>0.1245674740484</c:v>
                </c:pt>
                <c:pt idx="3">
                  <c:v>0.13148788927339999</c:v>
                </c:pt>
                <c:pt idx="4">
                  <c:v>0.62975778546710004</c:v>
                </c:pt>
                <c:pt idx="5">
                  <c:v>6.9204152249139998E-3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Under et år</c:v>
                </c:pt>
                <c:pt idx="1">
                  <c:v>1-2 år</c:v>
                </c:pt>
                <c:pt idx="2">
                  <c:v>3-5 år</c:v>
                </c:pt>
                <c:pt idx="3">
                  <c:v>6-10 år</c:v>
                </c:pt>
                <c:pt idx="4">
                  <c:v>Over 10 år</c:v>
                </c:pt>
                <c:pt idx="5">
                  <c:v>Vet ikke/ønsker ikke å svare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0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r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90837698157608E-2"/>
          <c:y val="3.6220310753154301E-2"/>
          <c:w val="0.84795327065933024"/>
          <c:h val="0.82184338979485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Sykepleiere</c:v>
                </c:pt>
              </c:strCache>
            </c:strRef>
          </c:tx>
          <c:spPr>
            <a:solidFill>
              <a:srgbClr val="1C7CA1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 xmlns:c16r3="http://schemas.microsoft.com/office/drawing/2017/03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Offentlig</c:v>
                </c:pt>
                <c:pt idx="1">
                  <c:v>Privat</c:v>
                </c:pt>
                <c:pt idx="2">
                  <c:v>Ideell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0.84905660377360004</c:v>
                </c:pt>
                <c:pt idx="1">
                  <c:v>8.4905660377359998E-2</c:v>
                </c:pt>
                <c:pt idx="2">
                  <c:v>6.6037735849060003E-2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 xmlns:c16r3="http://schemas.microsoft.com/office/drawing/2017/03/chart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Tidligere sykepleiere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5.22601341498970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FA-4590-BB1D-78CB645341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 xmlns:c16r3="http://schemas.microsoft.com/office/drawing/2017/03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Offentlig</c:v>
                </c:pt>
                <c:pt idx="1">
                  <c:v>Privat</c:v>
                </c:pt>
                <c:pt idx="2">
                  <c:v>Ideell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0.86</c:v>
                </c:pt>
                <c:pt idx="1">
                  <c:v>0.12</c:v>
                </c:pt>
                <c:pt idx="2">
                  <c:v>0.03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 xmlns:c16r3="http://schemas.microsoft.com/office/drawing/2017/03/chart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4469088"/>
        <c:axId val="1784465760"/>
      </c:barChart>
      <c:catAx>
        <c:axId val="178446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0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r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 xmlns:c16r3="http://schemas.microsoft.com/office/drawing/2017/03/chart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73443059858858"/>
          <c:y val="4.4017480409885484E-2"/>
          <c:w val="0.80873336084709546"/>
          <c:h val="0.7637930013777662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Ganske stor + Svært stor betydning</c:v>
                </c:pt>
              </c:strCache>
            </c:strRef>
          </c:tx>
          <c:spPr>
            <a:solidFill>
              <a:srgbClr val="71C3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privat sektor</c:v>
                </c:pt>
                <c:pt idx="1">
                  <c:v>offentlig sektor</c:v>
                </c:pt>
                <c:pt idx="2">
                  <c:v>ideell sektor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0.61111111111109995</c:v>
                </c:pt>
                <c:pt idx="1">
                  <c:v>0.56666666666669996</c:v>
                </c:pt>
                <c:pt idx="2">
                  <c:v>0.28571428571430002</c:v>
                </c:pt>
              </c:numCache>
            </c:numRef>
          </c:val>
          <c:extLst xmlns:c15="http://schemas.microsoft.com/office/drawing/2012/chart"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996B-46BF-A33D-E11AD37161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Verken eller</c:v>
                </c:pt>
              </c:strCache>
            </c:strRef>
          </c:tx>
          <c:spPr>
            <a:solidFill>
              <a:srgbClr val="FCF7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04040"/>
                    </a:solidFill>
                    <a:latin typeface="Arial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privat sektor</c:v>
                </c:pt>
                <c:pt idx="1">
                  <c:v>offentlig sektor</c:v>
                </c:pt>
                <c:pt idx="2">
                  <c:v>ideell sektor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0.22222222222220001</c:v>
                </c:pt>
                <c:pt idx="1">
                  <c:v>0.29444444444439999</c:v>
                </c:pt>
                <c:pt idx="2">
                  <c:v>0.21428571428570001</c:v>
                </c:pt>
              </c:numCache>
            </c:numRef>
          </c:val>
          <c:extLst xmlns:c15="http://schemas.microsoft.com/office/drawing/2012/chart"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1-996B-46BF-A33D-E11AD37161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Svært liten betydning + Ganske liten</c:v>
                </c:pt>
              </c:strCache>
            </c:strRef>
          </c:tx>
          <c:spPr>
            <a:solidFill>
              <a:srgbClr val="F15F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privat sektor</c:v>
                </c:pt>
                <c:pt idx="1">
                  <c:v>offentlig sektor</c:v>
                </c:pt>
                <c:pt idx="2">
                  <c:v>ideell sektor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0.1111111111111</c:v>
                </c:pt>
                <c:pt idx="1">
                  <c:v>0.1222222222222</c:v>
                </c:pt>
                <c:pt idx="2">
                  <c:v>0.42857142857140001</c:v>
                </c:pt>
              </c:numCache>
            </c:numRef>
          </c:val>
          <c:extLst xmlns:c15="http://schemas.microsoft.com/office/drawing/2012/chart"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2-996B-46BF-A33D-E11AD37161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privat sektor</c:v>
                </c:pt>
                <c:pt idx="1">
                  <c:v>offentlig sektor</c:v>
                </c:pt>
                <c:pt idx="2">
                  <c:v>ideell sektor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5.555555555556E-2</c:v>
                </c:pt>
                <c:pt idx="1">
                  <c:v>1.6666666666670001E-2</c:v>
                </c:pt>
                <c:pt idx="2">
                  <c:v>7.1428571428569995E-2</c:v>
                </c:pt>
              </c:numCache>
            </c:numRef>
          </c:val>
          <c:extLst xmlns:c15="http://schemas.microsoft.com/office/drawing/2012/chart"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2-996B-46BF-A33D-E11AD37161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3937967"/>
        <c:axId val="1847757087"/>
      </c:barChart>
      <c:catAx>
        <c:axId val="1653937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7757087"/>
        <c:crosses val="autoZero"/>
        <c:auto val="1"/>
        <c:lblAlgn val="ctr"/>
        <c:lblOffset val="100"/>
        <c:noMultiLvlLbl val="0"/>
      </c:catAx>
      <c:valAx>
        <c:axId val="1847757087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nextTo"/>
        <c:crossAx val="1653937967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89421574485296"/>
          <c:y val="0.87331867464186563"/>
          <c:w val="0.84526831618327847"/>
          <c:h val="9.8404630352100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 xmlns:c15="http://schemas.microsoft.com/office/drawing/2012/chart" xmlns:mc="http://schemas.openxmlformats.org/markup-compatibility/2006" xmlns:c14="http://schemas.microsoft.com/office/drawing/2007/8/2/chart" xmlns:c16="http://schemas.microsoft.com/office/drawing/2014/chart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90837698157608E-2"/>
          <c:y val="3.6220310753154301E-2"/>
          <c:w val="0.84795327065933024"/>
          <c:h val="0.88498850212029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71C3B3">
                  <a:lumMod val="60000"/>
                  <a:lumOff val="40000"/>
                </a:srgbClr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40E1-4D53-BD1C-657DFD7A388A}"/>
              </c:ext>
            </c:extLst>
          </c:dPt>
          <c:dPt>
            <c:idx val="2"/>
            <c:invertIfNegative val="0"/>
            <c:bubble3D val="0"/>
            <c:spPr>
              <a:solidFill>
                <a:srgbClr val="F15F5B">
                  <a:lumMod val="60000"/>
                  <a:lumOff val="40000"/>
                </a:srgbClr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40E1-4D53-BD1C-657DFD7A388A}"/>
              </c:ext>
            </c:extLst>
          </c:dPt>
          <c:dPt>
            <c:idx val="3"/>
            <c:invertIfNegative val="0"/>
            <c:bubble3D val="0"/>
            <c:spPr>
              <a:solidFill>
                <a:srgbClr val="F15F5B"/>
              </a:solidFill>
            </c:spPr>
            <c:extLst>
              <c:ext xmlns:c16="http://schemas.microsoft.com/office/drawing/2014/chart" uri="{C3380CC4-5D6E-409C-BE32-E72D297353CC}">
                <c16:uniqueId val="{00000008-D459-4B5A-AFD6-BDC886EB5CC6}"/>
              </c:ext>
            </c:extLst>
          </c:dPt>
          <c:dPt>
            <c:idx val="4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</c:spPr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0E1-4D53-BD1C-657DFD7A38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0E1-4D53-BD1C-657DFD7A38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0E1-4D53-BD1C-657DFD7A38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3-40E1-4D53-BD1C-657DFD7A38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Betyr mye</c:v>
                </c:pt>
                <c:pt idx="1">
                  <c:v>Betyr litt</c:v>
                </c:pt>
                <c:pt idx="2">
                  <c:v>Betyr lite</c:v>
                </c:pt>
                <c:pt idx="3">
                  <c:v>Betyr ingenting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</c:v>
                </c:pt>
                <c:pt idx="1">
                  <c:v>0.26666666666670003</c:v>
                </c:pt>
                <c:pt idx="2">
                  <c:v>0.26666666666670003</c:v>
                </c:pt>
                <c:pt idx="3">
                  <c:v>0.33333333333330001</c:v>
                </c:pt>
                <c:pt idx="4">
                  <c:v>0.1333333333333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Betyr mye</c:v>
                </c:pt>
                <c:pt idx="1">
                  <c:v>Betyr litt</c:v>
                </c:pt>
                <c:pt idx="2">
                  <c:v>Betyr lite</c:v>
                </c:pt>
                <c:pt idx="3">
                  <c:v>Betyr ingenting</c:v>
                </c:pt>
                <c:pt idx="4">
                  <c:v>Vet ikke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/>
          <a:lstStyle/>
          <a:p>
            <a:pPr>
              <a:defRPr sz="90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0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r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plotVisOnly val="1"/>
    <c:dispBlanksAs val="gap"/>
    <c:showDLblsOverMax val="0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113727885001209"/>
          <c:y val="3.6220310753154301E-2"/>
          <c:w val="0.67886272114998791"/>
          <c:h val="0.884988502120295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Viktigste årsak</c:v>
                </c:pt>
              </c:strCache>
            </c:strRef>
          </c:tx>
          <c:spPr>
            <a:solidFill>
              <a:srgbClr val="1C7CA1"/>
            </a:solidFill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2-D8F4-4CC5-9910-D798D9E7325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3-D8F4-4CC5-9910-D798D9E7325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4-D8F4-4CC5-9910-D798D9E7325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5-D8F4-4CC5-9910-D798D9E73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Geografisk plassering i forhold til hvor jeg bor</c:v>
                </c:pt>
                <c:pt idx="1">
                  <c:v>Interesse for yrket</c:v>
                </c:pt>
                <c:pt idx="2">
                  <c:v>Turnus/arbeidstider</c:v>
                </c:pt>
                <c:pt idx="3">
                  <c:v>Mulighet for faglig utvikling</c:v>
                </c:pt>
                <c:pt idx="4">
                  <c:v>God lønn</c:v>
                </c:pt>
                <c:pt idx="5">
                  <c:v>Mulighet for personlig utvikling</c:v>
                </c:pt>
                <c:pt idx="6">
                  <c:v>Mulighet for karriereutvikling</c:v>
                </c:pt>
                <c:pt idx="7">
                  <c:v>Kjente noen som jobber her</c:v>
                </c:pt>
                <c:pt idx="8">
                  <c:v>Sektor</c:v>
                </c:pt>
                <c:pt idx="9">
                  <c:v>Gode fysiske fasiliteter/moderne</c:v>
                </c:pt>
                <c:pt idx="10">
                  <c:v>Vet ikke/husker ikke</c:v>
                </c:pt>
                <c:pt idx="11">
                  <c:v>Andre årsaker, skriv inn: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0.24221453287200001</c:v>
                </c:pt>
                <c:pt idx="1">
                  <c:v>0.2076124567474</c:v>
                </c:pt>
                <c:pt idx="2">
                  <c:v>0.1176470588235</c:v>
                </c:pt>
                <c:pt idx="3">
                  <c:v>7.6124567474049998E-2</c:v>
                </c:pt>
                <c:pt idx="4">
                  <c:v>7.9584775086510004E-2</c:v>
                </c:pt>
                <c:pt idx="5">
                  <c:v>2.7681660899650001E-2</c:v>
                </c:pt>
                <c:pt idx="6">
                  <c:v>5.882352941176E-2</c:v>
                </c:pt>
                <c:pt idx="7">
                  <c:v>3.8062283737020003E-2</c:v>
                </c:pt>
                <c:pt idx="8">
                  <c:v>2.7681660899650001E-2</c:v>
                </c:pt>
                <c:pt idx="9">
                  <c:v>6.9204152249139998E-3</c:v>
                </c:pt>
                <c:pt idx="10">
                  <c:v>1.384083044983E-2</c:v>
                </c:pt>
                <c:pt idx="11">
                  <c:v>0.1038062283737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Andre årsaker</c:v>
                </c:pt>
              </c:strCache>
            </c:strRef>
          </c:tx>
          <c:spPr>
            <a:solidFill>
              <a:srgbClr val="1C7CA1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Geografisk plassering i forhold til hvor jeg bor</c:v>
                </c:pt>
                <c:pt idx="1">
                  <c:v>Interesse for yrket</c:v>
                </c:pt>
                <c:pt idx="2">
                  <c:v>Turnus/arbeidstider</c:v>
                </c:pt>
                <c:pt idx="3">
                  <c:v>Mulighet for faglig utvikling</c:v>
                </c:pt>
                <c:pt idx="4">
                  <c:v>God lønn</c:v>
                </c:pt>
                <c:pt idx="5">
                  <c:v>Mulighet for personlig utvikling</c:v>
                </c:pt>
                <c:pt idx="6">
                  <c:v>Mulighet for karriereutvikling</c:v>
                </c:pt>
                <c:pt idx="7">
                  <c:v>Kjente noen som jobber her</c:v>
                </c:pt>
                <c:pt idx="8">
                  <c:v>Sektor</c:v>
                </c:pt>
                <c:pt idx="9">
                  <c:v>Gode fysiske fasiliteter/moderne</c:v>
                </c:pt>
                <c:pt idx="10">
                  <c:v>Vet ikke/husker ikke</c:v>
                </c:pt>
                <c:pt idx="11">
                  <c:v>Andre årsaker, skriv inn: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0.41</c:v>
                </c:pt>
                <c:pt idx="1">
                  <c:v>0.38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0.18</c:v>
                </c:pt>
                <c:pt idx="5">
                  <c:v>0.22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0.08</c:v>
                </c:pt>
                <c:pt idx="11">
                  <c:v>0.1</c:v>
                </c:pt>
              </c:numCache>
            </c:numRef>
          </c:val>
      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7BB7-45F2-9E81-332535DCA1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%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Geografisk plassering i forhold til hvor jeg bor</c:v>
                </c:pt>
                <c:pt idx="1">
                  <c:v>Interesse for yrket</c:v>
                </c:pt>
                <c:pt idx="2">
                  <c:v>Turnus/arbeidstider</c:v>
                </c:pt>
                <c:pt idx="3">
                  <c:v>Mulighet for faglig utvikling</c:v>
                </c:pt>
                <c:pt idx="4">
                  <c:v>God lønn</c:v>
                </c:pt>
                <c:pt idx="5">
                  <c:v>Mulighet for personlig utvikling</c:v>
                </c:pt>
                <c:pt idx="6">
                  <c:v>Mulighet for karriereutvikling</c:v>
                </c:pt>
                <c:pt idx="7">
                  <c:v>Kjente noen som jobber her</c:v>
                </c:pt>
                <c:pt idx="8">
                  <c:v>Sektor</c:v>
                </c:pt>
                <c:pt idx="9">
                  <c:v>Gode fysiske fasiliteter/moderne</c:v>
                </c:pt>
                <c:pt idx="10">
                  <c:v>Vet ikke/husker ikke</c:v>
                </c:pt>
                <c:pt idx="11">
                  <c:v>Andre årsaker, skriv inn: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0.65221453287199993</c:v>
                </c:pt>
                <c:pt idx="1">
                  <c:v>0.58761245674740004</c:v>
                </c:pt>
                <c:pt idx="2">
                  <c:v>0.38764705882350003</c:v>
                </c:pt>
                <c:pt idx="3">
                  <c:v>0.35612456747405002</c:v>
                </c:pt>
                <c:pt idx="4">
                  <c:v>0.25958477508651001</c:v>
                </c:pt>
                <c:pt idx="5">
                  <c:v>0.24768166089964999</c:v>
                </c:pt>
                <c:pt idx="6">
                  <c:v>0.19882352941176001</c:v>
                </c:pt>
                <c:pt idx="7">
                  <c:v>0.17806228373702002</c:v>
                </c:pt>
                <c:pt idx="8">
                  <c:v>0.15768166089964999</c:v>
                </c:pt>
                <c:pt idx="9">
                  <c:v>8.6920415224914005E-2</c:v>
                </c:pt>
                <c:pt idx="10">
                  <c:v>1.384083044983E-2</c:v>
                </c:pt>
                <c:pt idx="11">
                  <c:v>0.20380622837369999</c:v>
                </c:pt>
              </c:numCache>
            </c:numRef>
          </c:val>
          <c:extLst xmlns:c16r3="http://schemas.microsoft.com/office/drawing/2017/03/chart" xmlns:a14="http://schemas.microsoft.com/office/drawing/2010/main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D8F4-4CC5-9910-D798D9E732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4469088"/>
        <c:axId val="1784465760"/>
      </c:barChart>
      <c:catAx>
        <c:axId val="178446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nb-NO"/>
          </a:p>
        </c:txPr>
        <c:crossAx val="1784465760"/>
        <c:crosses val="autoZero"/>
        <c:auto val="1"/>
        <c:lblAlgn val="ctr"/>
        <c:lblOffset val="100"/>
        <c:noMultiLvlLbl val="0"/>
      </c:catAx>
      <c:valAx>
        <c:axId val="1784465760"/>
        <c:scaling>
          <c:orientation val="minMax"/>
          <c:min val="0"/>
        </c:scaling>
        <c:delete val="1"/>
        <c:axPos val="b"/>
        <c:numFmt formatCode="0%" sourceLinked="0"/>
        <c:majorTickMark val="none"/>
        <c:minorTickMark val="none"/>
        <c:tickLblPos val="nextTo"/>
        <c:crossAx val="1784469088"/>
        <c:crosses val="max"/>
        <c:crossBetween val="between"/>
        <c:majorUnit val="0.2"/>
      </c:valAx>
    </c:plotArea>
    <c:legend>
      <c:legendPos val="b"/>
      <c:legendEntry>
        <c:idx val="2"/>
        <c:txPr>
          <a:bodyPr/>
          <a:lstStyle/>
          <a:p>
            <a:pPr>
              <a:defRPr sz="900" b="1">
                <a:solidFill>
                  <a:schemeClr val="tx1"/>
                </a:solidFill>
              </a:defRPr>
            </a:pPr>
            <a:endParaRPr lang="nb-NO"/>
          </a:p>
        </c:txPr>
      </c:legendEntry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extLst xmlns:c16r3="http://schemas.microsoft.com/office/drawing/2017/03/chart" xmlns:a14="http://schemas.microsoft.com/office/drawing/2010/main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F87C-AB53-4A4C-A058-6B4CE4C97F56}" type="datetimeFigureOut">
              <a:t>02.08.2023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C9BE4-611D-4C92-ACDF-CFB8A649F85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5A95E-84AB-B542-AAFC-D083788EA78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692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92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259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45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04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59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8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34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70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994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64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57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C9BE4-611D-4C92-ACDF-CFB8A649F85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86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46089" y="3626068"/>
            <a:ext cx="6870749" cy="139787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46089" y="5023945"/>
            <a:ext cx="687074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4" y="425813"/>
            <a:ext cx="1114097" cy="1387221"/>
          </a:xfrm>
          <a:prstGeom prst="rect">
            <a:avLst/>
          </a:prstGeom>
        </p:spPr>
      </p:pic>
      <p:sp>
        <p:nvSpPr>
          <p:cNvPr id="6" name="Undertittel 2" descr="Skriv inn forfatter">
            <a:extLst>
              <a:ext uri="{FF2B5EF4-FFF2-40B4-BE49-F238E27FC236}">
                <a16:creationId xmlns:a16="http://schemas.microsoft.com/office/drawing/2014/main" id="{5C9E1651-E768-408D-99CE-76D348481CF3}"/>
              </a:ext>
            </a:extLst>
          </p:cNvPr>
          <p:cNvSpPr txBox="1">
            <a:spLocks/>
          </p:cNvSpPr>
          <p:nvPr userDrawn="1"/>
        </p:nvSpPr>
        <p:spPr>
          <a:xfrm>
            <a:off x="861848" y="5857273"/>
            <a:ext cx="3587322" cy="8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</p:txBody>
      </p:sp>
      <p:sp>
        <p:nvSpPr>
          <p:cNvPr id="4" name="Undertittel 2" descr="Skriv inn dato">
            <a:extLst>
              <a:ext uri="{FF2B5EF4-FFF2-40B4-BE49-F238E27FC236}">
                <a16:creationId xmlns:a16="http://schemas.microsoft.com/office/drawing/2014/main" id="{7747C5B5-1CD7-4C4D-837B-E6C8C9C8F4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4169313" y="5857273"/>
            <a:ext cx="3587322" cy="8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20043A-E717-994C-8BB7-F129AE6CDB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accent6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956257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227710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048572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4869434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C26D243-0038-764D-AA27-F3908FED2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7E3DE6FF-52D1-7D43-9DC9-C89D051A8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917011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99973867-CCC2-5A44-A8D3-32CDFAD8D7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2737873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D93E7AB4-9E8A-1940-ACAC-1D9894CC28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4558735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34934831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76492" y="-12249"/>
            <a:ext cx="1634558" cy="1579885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7C1081B-62AE-6C44-9F26-780D84CFBF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9163196-5155-094A-9DBE-0003D057D728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A7D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B7A24635-9970-704F-8963-AAACE12B7A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3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87147" y="-12248"/>
            <a:ext cx="1623902" cy="156958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71E68805-A3FD-F247-AB11-D333F023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09A7956-5D78-7043-BA26-E696C4ECA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D7AF3AF-CC66-DE44-8C0C-3C3DE24759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EB9E23-1F59-9F40-91EA-7E1D8DE68230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FE9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AC882F97-DD64-3747-A51A-36BA0A6AF1E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620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87146" y="-12249"/>
            <a:ext cx="1623904" cy="1569587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A2A67AE-29E2-A44D-95C9-A84F6C6D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43927849-D490-AD4F-B9C9-364C61385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CDBF050B-53B0-F74D-A8AE-40A0C96605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4933E62-716E-FA4C-8FBA-A42C2FACABF8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60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ED8FF417-D5BE-3E4B-AD93-CF6F532CF65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08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611230" cy="1557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Sett inn bilde, diagram, video, tabell </a:t>
            </a:r>
            <a:r>
              <a:rPr lang="nb-NO" err="1"/>
              <a:t>etc</a:t>
            </a:r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3940224-A7C9-3A43-AFA8-6C153A967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1542DB6-5562-4F90-9F9D-B999490E29F3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88E3609-F8D0-4B55-9001-23EBD5E32975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5C9B73D-F384-45CC-B12B-DA435FF5AC6E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DB86B4A-E7E6-447A-9835-D118F681BE12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5" name="Plassholder for tekst 21">
            <a:extLst>
              <a:ext uri="{FF2B5EF4-FFF2-40B4-BE49-F238E27FC236}">
                <a16:creationId xmlns:a16="http://schemas.microsoft.com/office/drawing/2014/main" id="{6F98CC02-CFE9-41D4-B157-14EADB1577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Skriv n</a:t>
            </a:r>
          </a:p>
        </p:txBody>
      </p:sp>
      <p:sp>
        <p:nvSpPr>
          <p:cNvPr id="16" name="Plassholder for lysbildenummer 4">
            <a:extLst>
              <a:ext uri="{FF2B5EF4-FFF2-40B4-BE49-F238E27FC236}">
                <a16:creationId xmlns:a16="http://schemas.microsoft.com/office/drawing/2014/main" id="{7ADA5812-148F-2B40-9582-FCFF394E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Plassholder for tekst 21">
            <a:extLst>
              <a:ext uri="{FF2B5EF4-FFF2-40B4-BE49-F238E27FC236}">
                <a16:creationId xmlns:a16="http://schemas.microsoft.com/office/drawing/2014/main" id="{217CEC4A-2C5E-9B4F-BED0-D23A0D90A4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Skriv inn spørsmålet</a:t>
            </a:r>
          </a:p>
        </p:txBody>
      </p:sp>
    </p:spTree>
    <p:extLst>
      <p:ext uri="{BB962C8B-B14F-4D97-AF65-F5344CB8AC3E}">
        <p14:creationId xmlns:p14="http://schemas.microsoft.com/office/powerpoint/2010/main" val="134480307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11230" cy="1557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Sett inn bilde, diagram, video, tabell </a:t>
            </a:r>
            <a:r>
              <a:rPr lang="nb-NO" err="1"/>
              <a:t>etc</a:t>
            </a:r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1095FA8-7922-4E97-88C2-2B2164BF06D9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F27D878-F9F3-4A63-A4BD-1D5DAA130DE7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F692-7E3E-441F-8989-F0D49A9EF427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C2A21C3-5933-48C5-8342-B9BD4EFB2D62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4" name="Plassholder for tekst 21">
            <a:extLst>
              <a:ext uri="{FF2B5EF4-FFF2-40B4-BE49-F238E27FC236}">
                <a16:creationId xmlns:a16="http://schemas.microsoft.com/office/drawing/2014/main" id="{3E271B9D-7F45-4253-9D91-F941A111B3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Skriv n</a:t>
            </a:r>
          </a:p>
        </p:txBody>
      </p:sp>
      <p:sp>
        <p:nvSpPr>
          <p:cNvPr id="15" name="Plassholder for lysbildenummer 4">
            <a:extLst>
              <a:ext uri="{FF2B5EF4-FFF2-40B4-BE49-F238E27FC236}">
                <a16:creationId xmlns:a16="http://schemas.microsoft.com/office/drawing/2014/main" id="{FD873BF0-649A-574D-AA9A-DAE8A4E17ABC}"/>
              </a:ext>
            </a:extLst>
          </p:cNvPr>
          <p:cNvSpPr txBox="1">
            <a:spLocks/>
          </p:cNvSpPr>
          <p:nvPr userDrawn="1"/>
        </p:nvSpPr>
        <p:spPr>
          <a:xfrm>
            <a:off x="290513" y="6534854"/>
            <a:ext cx="549275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tekst 21">
            <a:extLst>
              <a:ext uri="{FF2B5EF4-FFF2-40B4-BE49-F238E27FC236}">
                <a16:creationId xmlns:a16="http://schemas.microsoft.com/office/drawing/2014/main" id="{B40CE642-D01F-B449-8454-AE9357DC28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Skriv inn spørsmålet</a:t>
            </a:r>
          </a:p>
        </p:txBody>
      </p:sp>
    </p:spTree>
    <p:extLst>
      <p:ext uri="{BB962C8B-B14F-4D97-AF65-F5344CB8AC3E}">
        <p14:creationId xmlns:p14="http://schemas.microsoft.com/office/powerpoint/2010/main" val="3206355572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11231" cy="15573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Sett inn bilde, diagram, video, tabell </a:t>
            </a:r>
            <a:r>
              <a:rPr lang="nb-NO" err="1"/>
              <a:t>etc</a:t>
            </a:r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EB2C6B-FAD7-4D78-9A73-0026365DBA35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991951B-D683-4468-AF0E-F511C3D946EF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B1B395-FED1-4B83-8915-0EE0B1744344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AB29D8-91CD-4D1C-B4BE-7CAFA84FC05E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4" name="Plassholder for tekst 21">
            <a:extLst>
              <a:ext uri="{FF2B5EF4-FFF2-40B4-BE49-F238E27FC236}">
                <a16:creationId xmlns:a16="http://schemas.microsoft.com/office/drawing/2014/main" id="{B82F4025-415E-49AB-8AF8-8BE71D0383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Skriv 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21">
            <a:extLst>
              <a:ext uri="{FF2B5EF4-FFF2-40B4-BE49-F238E27FC236}">
                <a16:creationId xmlns:a16="http://schemas.microsoft.com/office/drawing/2014/main" id="{B46357CD-9C50-1448-9FA1-45F424A5A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686458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Grønn - Opin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0420" y="4130566"/>
            <a:ext cx="6877051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48822" y="-2"/>
            <a:ext cx="5743177" cy="4130568"/>
          </a:xfrm>
          <a:prstGeom prst="rect">
            <a:avLst/>
          </a:prstGeom>
        </p:spPr>
      </p:pic>
      <p:sp>
        <p:nvSpPr>
          <p:cNvPr id="5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49845" y="3690938"/>
            <a:ext cx="6878404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Ingress - minitittel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095FCD-291C-7441-A711-BA9AD97F5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050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Rød - Opin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2" y="4130566"/>
            <a:ext cx="6861896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475126" y="-2"/>
            <a:ext cx="4716873" cy="3543302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6" y="3690938"/>
            <a:ext cx="6863246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0B6CC2-0C7A-6F42-AF05-6AB677EBC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6527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Blå - Opin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1" y="4130566"/>
            <a:ext cx="6861897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6" y="3690938"/>
            <a:ext cx="6863247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B1F1E-1B15-484A-8279-2678F421A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7301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65574" y="4130566"/>
            <a:ext cx="6851263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64969" y="3690938"/>
            <a:ext cx="6852611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07198C-C03F-9846-9378-2A08A7435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57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227711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048573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4869435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A286EEC-9EFE-F24F-8A42-180D072F52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6C0F6C72-742D-AD4F-8403-6298C5BAE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917012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464F5872-C66D-8843-9BBD-F7F40E2AF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2737874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03DE1C20-95FC-1649-9B5E-4B9AF6AEA3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455873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21498571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4" y="4130566"/>
            <a:ext cx="6861893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9" y="3690938"/>
            <a:ext cx="6863243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D3B43A4-DD89-4142-B07C-8DE63DA1B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578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0" y="-50820"/>
            <a:ext cx="8153058" cy="1473683"/>
            <a:chOff x="0" y="-50820"/>
            <a:chExt cx="8153058" cy="1473683"/>
          </a:xfrm>
        </p:grpSpPr>
        <p:pic>
          <p:nvPicPr>
            <p:cNvPr id="5" name="Bilde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46241">
              <a:off x="6532764" y="-50820"/>
              <a:ext cx="1620294" cy="1473683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 userDrawn="1"/>
          </p:nvSpPr>
          <p:spPr>
            <a:xfrm>
              <a:off x="0" y="0"/>
              <a:ext cx="7336221" cy="8723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6546" y="3350062"/>
            <a:ext cx="6870292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6546" y="4351282"/>
            <a:ext cx="6870292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96248"/>
            <a:ext cx="5449887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81904853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306" y="0"/>
            <a:ext cx="1388230" cy="125073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0"/>
            <a:ext cx="7336221" cy="8723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7344" y="3350062"/>
            <a:ext cx="68694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7344" y="4351282"/>
            <a:ext cx="68694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47344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 baseline="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601934246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7344" y="3350062"/>
            <a:ext cx="68694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-5430"/>
            <a:ext cx="7965483" cy="1395807"/>
            <a:chOff x="0" y="-5430"/>
            <a:chExt cx="7965483" cy="1395807"/>
          </a:xfrm>
        </p:grpSpPr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185" y="-5430"/>
              <a:ext cx="1593298" cy="1395807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 userDrawn="1"/>
          </p:nvSpPr>
          <p:spPr>
            <a:xfrm>
              <a:off x="0" y="0"/>
              <a:ext cx="7336221" cy="8723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7344" y="4351282"/>
            <a:ext cx="68694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47344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926614585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B1F532-885A-544A-867E-5AAD92C4C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57E56A5-92A5-1840-9D06-6B1031737C66}"/>
              </a:ext>
            </a:extLst>
          </p:cNvPr>
          <p:cNvSpPr/>
          <p:nvPr userDrawn="1"/>
        </p:nvSpPr>
        <p:spPr>
          <a:xfrm>
            <a:off x="6096000" y="0"/>
            <a:ext cx="6096000" cy="68739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ED1094-AF8F-8545-B2A5-DAF6D4C7849E}"/>
              </a:ext>
            </a:extLst>
          </p:cNvPr>
          <p:cNvSpPr/>
          <p:nvPr userDrawn="1"/>
        </p:nvSpPr>
        <p:spPr>
          <a:xfrm>
            <a:off x="0" y="-21099"/>
            <a:ext cx="6096000" cy="6873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D4AD316-D974-F845-9957-7344EA797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245978"/>
            <a:ext cx="4438066" cy="3513138"/>
          </a:xfrm>
        </p:spPr>
        <p:txBody>
          <a:bodyPr>
            <a:normAutofit/>
          </a:bodyPr>
          <a:lstStyle>
            <a:lvl1pPr marL="11113" indent="0"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/>
              <a:t>Skriv inn drivere/ positivt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F5DE821-6023-D343-A267-FB41D83C8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2066" y="2245978"/>
            <a:ext cx="4506659" cy="3513138"/>
          </a:xfrm>
        </p:spPr>
        <p:txBody>
          <a:bodyPr>
            <a:normAutofit/>
          </a:bodyPr>
          <a:lstStyle>
            <a:lvl1pPr marL="11113" indent="0"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/>
              <a:t>Skriv inn barrierer/ negativt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7B657D-991F-4441-B8A8-0796B8D6C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95001"/>
            <a:ext cx="10548937" cy="1001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overskrift (hvis det trengs, kan også utelates)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9A5DB8CA-7ED7-1C4C-9FDC-A5E716EBEC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587500"/>
            <a:ext cx="4438515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Tittel positivt (</a:t>
            </a:r>
            <a:r>
              <a:rPr lang="nb-NO" err="1"/>
              <a:t>f.eks</a:t>
            </a:r>
            <a:r>
              <a:rPr lang="nb-NO"/>
              <a:t> Drivere)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974DA5ED-53D6-DD4D-8C6D-8003C6490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2066" y="1587500"/>
            <a:ext cx="4507102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Tittel negativt (</a:t>
            </a:r>
            <a:r>
              <a:rPr lang="nb-NO" err="1"/>
              <a:t>f.eks</a:t>
            </a:r>
            <a:r>
              <a:rPr lang="nb-NO"/>
              <a:t> Barrierer)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58819014-BA9F-CD41-AFDF-00C1B126A60A}"/>
              </a:ext>
            </a:extLst>
          </p:cNvPr>
          <p:cNvSpPr txBox="1"/>
          <p:nvPr userDrawn="1"/>
        </p:nvSpPr>
        <p:spPr>
          <a:xfrm>
            <a:off x="115192" y="1451701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nb-NO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90D95F8-3655-AE44-8560-24E8B2C00568}"/>
              </a:ext>
            </a:extLst>
          </p:cNvPr>
          <p:cNvSpPr txBox="1"/>
          <p:nvPr userDrawn="1"/>
        </p:nvSpPr>
        <p:spPr>
          <a:xfrm>
            <a:off x="6289398" y="1451700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endParaRPr lang="nb-NO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777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257395"/>
            <a:ext cx="4632538" cy="255693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5037665" y="257396"/>
            <a:ext cx="6849533" cy="2556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 userDrawn="1"/>
        </p:nvSpPr>
        <p:spPr>
          <a:xfrm>
            <a:off x="5037666" y="2922059"/>
            <a:ext cx="6849533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896533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5113337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6429427" cy="1896533"/>
          </a:xfrm>
        </p:spPr>
        <p:txBody>
          <a:bodyPr>
            <a:noAutofit/>
          </a:bodyPr>
          <a:lstStyle>
            <a:lvl1pPr marL="0" indent="0" algn="ctr">
              <a:buNone/>
              <a:defRPr sz="13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5113337"/>
            <a:ext cx="64294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839" y="437201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0973" y="437201"/>
            <a:ext cx="3415293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23951255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88594" y="1554691"/>
            <a:ext cx="2802466" cy="2161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 userDrawn="1"/>
        </p:nvSpPr>
        <p:spPr>
          <a:xfrm>
            <a:off x="3228064" y="1554690"/>
            <a:ext cx="2802466" cy="2153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 userDrawn="1"/>
        </p:nvSpPr>
        <p:spPr>
          <a:xfrm>
            <a:off x="6167534" y="155693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 userDrawn="1"/>
        </p:nvSpPr>
        <p:spPr>
          <a:xfrm>
            <a:off x="9107004" y="1557338"/>
            <a:ext cx="2802466" cy="2136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11647004" cy="1063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38" y="1674544"/>
            <a:ext cx="2802466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 userDrawn="1"/>
        </p:nvSpPr>
        <p:spPr>
          <a:xfrm>
            <a:off x="28859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 userDrawn="1"/>
        </p:nvSpPr>
        <p:spPr>
          <a:xfrm>
            <a:off x="322806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 userDrawn="1"/>
        </p:nvSpPr>
        <p:spPr>
          <a:xfrm>
            <a:off x="616753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 userDrawn="1"/>
        </p:nvSpPr>
        <p:spPr>
          <a:xfrm>
            <a:off x="910700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738" y="3961867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8064" y="1693067"/>
            <a:ext cx="2798610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3678" y="1711590"/>
            <a:ext cx="2802466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716" y="1730113"/>
            <a:ext cx="2806322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064" y="3948241"/>
            <a:ext cx="2802466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3678" y="3934615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03148" y="3920989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4380645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64">
          <p15:clr>
            <a:srgbClr val="FBAE40"/>
          </p15:clr>
        </p15:guide>
        <p15:guide id="2" pos="166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3361265" y="257175"/>
            <a:ext cx="6256868" cy="255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 userDrawn="1"/>
        </p:nvSpPr>
        <p:spPr>
          <a:xfrm>
            <a:off x="5037666" y="2922059"/>
            <a:ext cx="4580467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4944003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4245027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4944003"/>
            <a:ext cx="42450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8104" y="437200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3132" y="437200"/>
            <a:ext cx="2988735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0466D43-FA07-354C-A0D3-D414FFF56B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1938" y="257175"/>
            <a:ext cx="2921529" cy="25574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60A9297-450B-CE42-BBF4-9CC85EF1124D}"/>
              </a:ext>
            </a:extLst>
          </p:cNvPr>
          <p:cNvSpPr/>
          <p:nvPr userDrawn="1"/>
        </p:nvSpPr>
        <p:spPr>
          <a:xfrm>
            <a:off x="9760794" y="257175"/>
            <a:ext cx="2126405" cy="2556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bilde 6">
            <a:extLst>
              <a:ext uri="{FF2B5EF4-FFF2-40B4-BE49-F238E27FC236}">
                <a16:creationId xmlns:a16="http://schemas.microsoft.com/office/drawing/2014/main" id="{505B2399-6F71-5D40-B553-0174448B1B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0794" y="2922059"/>
            <a:ext cx="2126405" cy="36650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E6E71283-B202-C848-8C04-B9EAE688D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60794" y="325015"/>
            <a:ext cx="2126405" cy="1151467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34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0024228D-8E86-D040-BEBB-76BB5E2DA4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60794" y="1520987"/>
            <a:ext cx="2126405" cy="1293121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281294457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 userDrawn="1"/>
        </p:nvSpPr>
        <p:spPr>
          <a:xfrm>
            <a:off x="618064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8542867" cy="10464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8940800" y="257396"/>
            <a:ext cx="2946398" cy="6329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981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6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0800" y="403499"/>
            <a:ext cx="294639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00" y="2668221"/>
            <a:ext cx="2946398" cy="3784437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2AB978A-0D56-FC41-B69C-938D16B6E099}"/>
              </a:ext>
            </a:extLst>
          </p:cNvPr>
          <p:cNvSpPr/>
          <p:nvPr userDrawn="1"/>
        </p:nvSpPr>
        <p:spPr>
          <a:xfrm>
            <a:off x="4804830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F8EB8195-CE99-6F42-8DD3-5F5CE4F42C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0747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230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36086F1F-B7D1-8A4A-B20F-D3BA336E8B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1162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194808826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 userDrawn="1"/>
        </p:nvSpPr>
        <p:spPr>
          <a:xfrm>
            <a:off x="482597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7" y="347764"/>
            <a:ext cx="11184464" cy="104647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514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929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F3055A-3F92-634C-8CD1-4363F07FA082}"/>
              </a:ext>
            </a:extLst>
          </p:cNvPr>
          <p:cNvSpPr/>
          <p:nvPr userDrawn="1"/>
        </p:nvSpPr>
        <p:spPr>
          <a:xfrm>
            <a:off x="4309529" y="1972730"/>
            <a:ext cx="3530600" cy="3530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2B257649-22A3-9E40-9F74-671802383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5446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B055B7A2-2938-984A-B149-5685776527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861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8A2C09E-E019-114C-8053-0B2FC693F272}"/>
              </a:ext>
            </a:extLst>
          </p:cNvPr>
          <p:cNvSpPr/>
          <p:nvPr userDrawn="1"/>
        </p:nvSpPr>
        <p:spPr>
          <a:xfrm>
            <a:off x="8136461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490167A3-DE95-5845-A279-338EFAA213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2378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E473410A-5315-3847-8A4E-8C33FFAB1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793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350239780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sikter med kommentar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 userDrawn="1"/>
        </p:nvSpPr>
        <p:spPr>
          <a:xfrm>
            <a:off x="0" y="0"/>
            <a:ext cx="2989943" cy="6873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 userDrawn="1"/>
        </p:nvSpPr>
        <p:spPr>
          <a:xfrm>
            <a:off x="4093029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96B5DE6-8ABA-0A4D-B53C-CA5518C40218}"/>
              </a:ext>
            </a:extLst>
          </p:cNvPr>
          <p:cNvSpPr/>
          <p:nvPr userDrawn="1"/>
        </p:nvSpPr>
        <p:spPr>
          <a:xfrm>
            <a:off x="6910042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7F52D60-60FE-8943-88A3-5F7DFD46F5A5}"/>
              </a:ext>
            </a:extLst>
          </p:cNvPr>
          <p:cNvSpPr/>
          <p:nvPr userDrawn="1"/>
        </p:nvSpPr>
        <p:spPr>
          <a:xfrm>
            <a:off x="9727055" y="769256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3424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E02CB417-1777-0E4A-ABD6-EF6EEF604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483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4" name="Plassholder for tekst 31">
            <a:extLst>
              <a:ext uri="{FF2B5EF4-FFF2-40B4-BE49-F238E27FC236}">
                <a16:creationId xmlns:a16="http://schemas.microsoft.com/office/drawing/2014/main" id="{BD13765C-7F7A-9C4D-88FB-31450E83C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2496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3423" y="4442819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7" name="Plassholder for tekst 31">
            <a:extLst>
              <a:ext uri="{FF2B5EF4-FFF2-40B4-BE49-F238E27FC236}">
                <a16:creationId xmlns:a16="http://schemas.microsoft.com/office/drawing/2014/main" id="{614D7501-37D0-8B47-8675-E0D201542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590" y="4449938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8" name="Plassholder for tekst 31">
            <a:extLst>
              <a:ext uri="{FF2B5EF4-FFF2-40B4-BE49-F238E27FC236}">
                <a16:creationId xmlns:a16="http://schemas.microsoft.com/office/drawing/2014/main" id="{A006582E-7D37-884E-99FD-A3428832D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5757" y="4457057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481E0E5-AAA1-CA45-8DAD-5DE653EEC8A2}"/>
              </a:ext>
            </a:extLst>
          </p:cNvPr>
          <p:cNvSpPr/>
          <p:nvPr userDrawn="1"/>
        </p:nvSpPr>
        <p:spPr>
          <a:xfrm>
            <a:off x="4507924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147E96E-D8CC-C143-A274-3429F8BA9C3E}"/>
              </a:ext>
            </a:extLst>
          </p:cNvPr>
          <p:cNvSpPr/>
          <p:nvPr userDrawn="1"/>
        </p:nvSpPr>
        <p:spPr>
          <a:xfrm>
            <a:off x="7359983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79ABBBD-289E-E74B-BFC9-B8750F0EAA68}"/>
              </a:ext>
            </a:extLst>
          </p:cNvPr>
          <p:cNvSpPr/>
          <p:nvPr userDrawn="1"/>
        </p:nvSpPr>
        <p:spPr>
          <a:xfrm>
            <a:off x="10212042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E1DCD4A8-6396-6140-805B-26E952D2A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4971" y="4801844"/>
            <a:ext cx="2091128" cy="202118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 userDrawn="1"/>
        </p:nvSpPr>
        <p:spPr>
          <a:xfrm>
            <a:off x="283028" y="0"/>
            <a:ext cx="21045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  <a:p>
            <a:r>
              <a:rPr lang="nb-NO" sz="38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</a:t>
            </a:r>
          </a:p>
          <a:p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og funn</a:t>
            </a:r>
          </a:p>
        </p:txBody>
      </p:sp>
    </p:spTree>
    <p:extLst>
      <p:ext uri="{BB962C8B-B14F-4D97-AF65-F5344CB8AC3E}">
        <p14:creationId xmlns:p14="http://schemas.microsoft.com/office/powerpoint/2010/main" val="2207335090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1936309"/>
            <a:ext cx="2802466" cy="2141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 userDrawn="1"/>
        </p:nvSpPr>
        <p:spPr>
          <a:xfrm>
            <a:off x="3201937" y="1928900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 userDrawn="1"/>
        </p:nvSpPr>
        <p:spPr>
          <a:xfrm>
            <a:off x="6141407" y="191897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 userDrawn="1"/>
        </p:nvSpPr>
        <p:spPr>
          <a:xfrm>
            <a:off x="9080877" y="1936310"/>
            <a:ext cx="2802466" cy="2119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11" y="2259882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 userDrawn="1"/>
        </p:nvSpPr>
        <p:spPr>
          <a:xfrm>
            <a:off x="26246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 userDrawn="1"/>
        </p:nvSpPr>
        <p:spPr>
          <a:xfrm>
            <a:off x="320193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 userDrawn="1"/>
        </p:nvSpPr>
        <p:spPr>
          <a:xfrm>
            <a:off x="614140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 userDrawn="1"/>
        </p:nvSpPr>
        <p:spPr>
          <a:xfrm>
            <a:off x="908087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11" y="4260805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1937" y="2278405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5263" y="2296928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33 %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8589" y="2293223"/>
            <a:ext cx="2806322" cy="169546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8081" y="4247179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7551" y="4233553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7021" y="4219927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Skriv inn tekst/ forklaring</a:t>
            </a:r>
          </a:p>
        </p:txBody>
      </p:sp>
      <p:sp>
        <p:nvSpPr>
          <p:cNvPr id="28" name="Plassholder for bilde 7">
            <a:extLst>
              <a:ext uri="{FF2B5EF4-FFF2-40B4-BE49-F238E27FC236}">
                <a16:creationId xmlns:a16="http://schemas.microsoft.com/office/drawing/2014/main" id="{68986AEF-327D-374C-8BA2-E967BE100B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542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9" name="Plassholder for bilde 7">
            <a:extLst>
              <a:ext uri="{FF2B5EF4-FFF2-40B4-BE49-F238E27FC236}">
                <a16:creationId xmlns:a16="http://schemas.microsoft.com/office/drawing/2014/main" id="{F0C42E31-E649-4F49-9F0C-F621DDBDD6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46975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0" name="Plassholder for bilde 7">
            <a:extLst>
              <a:ext uri="{FF2B5EF4-FFF2-40B4-BE49-F238E27FC236}">
                <a16:creationId xmlns:a16="http://schemas.microsoft.com/office/drawing/2014/main" id="{0AEAED92-6BBC-824C-851D-543251B02C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85408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1" name="Plassholder for bilde 7">
            <a:extLst>
              <a:ext uri="{FF2B5EF4-FFF2-40B4-BE49-F238E27FC236}">
                <a16:creationId xmlns:a16="http://schemas.microsoft.com/office/drawing/2014/main" id="{D3D7483C-02D6-9140-AEA0-03A594D278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23841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246556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2BF681-F619-0D4E-A139-78C598B15EF0}"/>
              </a:ext>
            </a:extLst>
          </p:cNvPr>
          <p:cNvSpPr/>
          <p:nvPr userDrawn="1"/>
        </p:nvSpPr>
        <p:spPr>
          <a:xfrm>
            <a:off x="11294300" y="5948512"/>
            <a:ext cx="782086" cy="90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7909032-4C37-9C45-A351-EE5D87E45230}"/>
              </a:ext>
            </a:extLst>
          </p:cNvPr>
          <p:cNvSpPr/>
          <p:nvPr userDrawn="1"/>
        </p:nvSpPr>
        <p:spPr>
          <a:xfrm>
            <a:off x="5234152" y="365125"/>
            <a:ext cx="6621517" cy="6240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E67AF1-EBE7-3646-A708-C102F7B5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365125"/>
            <a:ext cx="4250266" cy="19716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46E1F12-B4FE-F842-BF49-089FBCD92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BBD58CAC-7DD0-2747-A15E-5B8BF2153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4934" y="1975480"/>
            <a:ext cx="2971800" cy="2971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FD741BD-9015-BC46-8406-5795AFCF71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9334" y="1034307"/>
            <a:ext cx="1882346" cy="1882346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C37A2620-3095-1640-9D22-512494B19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0934" y="3530372"/>
            <a:ext cx="2209800" cy="2209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3A26A387-A25A-FC47-9D59-1DB5D07278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013" y="1438681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52E182A-9F41-6647-A06E-15C17948EA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34158" y="4571658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B29DA683-82C5-3042-900B-A0B9A2DCAD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17446" y="3429254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AF95D85-0507-CB47-9496-794E82EDC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263" y="2336800"/>
            <a:ext cx="4249737" cy="415925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83490911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43299"/>
            <a:ext cx="7331075" cy="2183733"/>
          </a:xfrm>
          <a:solidFill>
            <a:schemeClr val="accent1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47421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62349"/>
            <a:ext cx="7331075" cy="2164683"/>
          </a:xfrm>
          <a:solidFill>
            <a:schemeClr val="accent2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142791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52825"/>
            <a:ext cx="7331075" cy="2174208"/>
          </a:xfrm>
          <a:solidFill>
            <a:schemeClr val="accent5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976227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52825"/>
            <a:ext cx="7331075" cy="2174208"/>
          </a:xfrm>
          <a:solidFill>
            <a:schemeClr val="accent3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487938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819F5AA-D3A4-8149-9F42-68686FF11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4135218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6F368FE-E7BC-244E-8C11-83588DFB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Plassholder for innhold 4">
            <a:extLst>
              <a:ext uri="{FF2B5EF4-FFF2-40B4-BE49-F238E27FC236}">
                <a16:creationId xmlns:a16="http://schemas.microsoft.com/office/drawing/2014/main" id="{F43FC6C3-754A-C041-92E5-BA91DFE4AE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4416193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865AAD0-A686-FB4A-897D-A5D8E30B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07CA7001-06FB-B84E-A38F-B0B8672B37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176718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4D1DE54-A6E5-124A-841A-04212D76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5027B73A-8175-194C-9DCE-F3672B82DE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635961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sikter med kommenta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 userDrawn="1"/>
        </p:nvSpPr>
        <p:spPr>
          <a:xfrm>
            <a:off x="0" y="0"/>
            <a:ext cx="12192000" cy="2021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 userDrawn="1"/>
        </p:nvSpPr>
        <p:spPr>
          <a:xfrm>
            <a:off x="782623" y="2261458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4579" y="2265944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7987" y="2261458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23DD0D1-E6C2-EF4C-8DDB-AA4877198075}"/>
              </a:ext>
            </a:extLst>
          </p:cNvPr>
          <p:cNvSpPr/>
          <p:nvPr userDrawn="1"/>
        </p:nvSpPr>
        <p:spPr>
          <a:xfrm>
            <a:off x="2178378" y="942789"/>
            <a:ext cx="8869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48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 og funn</a:t>
            </a:r>
            <a:endParaRPr lang="nb-NO" sz="3600" b="1" i="1" dirty="0">
              <a:solidFill>
                <a:schemeClr val="bg1"/>
              </a:solidFill>
              <a:latin typeface="Century Schoolbook" panose="02040604050505020304" pitchFamily="18" charset="0"/>
              <a:ea typeface="Arial" charset="0"/>
              <a:cs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7225DC1-14A7-4B4F-834E-0FC8CADE7EB9}"/>
              </a:ext>
            </a:extLst>
          </p:cNvPr>
          <p:cNvSpPr/>
          <p:nvPr userDrawn="1"/>
        </p:nvSpPr>
        <p:spPr>
          <a:xfrm>
            <a:off x="782623" y="3590304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8F560FB-FDA8-6849-805D-F63BF1E77DC3}"/>
              </a:ext>
            </a:extLst>
          </p:cNvPr>
          <p:cNvSpPr/>
          <p:nvPr userDrawn="1"/>
        </p:nvSpPr>
        <p:spPr>
          <a:xfrm>
            <a:off x="782623" y="4919150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8" name="Plassholder for tekst 31">
            <a:extLst>
              <a:ext uri="{FF2B5EF4-FFF2-40B4-BE49-F238E27FC236}">
                <a16:creationId xmlns:a16="http://schemas.microsoft.com/office/drawing/2014/main" id="{6D2751FC-54FA-0041-9C2B-B6E3B373D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44579" y="3594790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19" name="Plassholder for tekst 31">
            <a:extLst>
              <a:ext uri="{FF2B5EF4-FFF2-40B4-BE49-F238E27FC236}">
                <a16:creationId xmlns:a16="http://schemas.microsoft.com/office/drawing/2014/main" id="{C1906359-4731-914C-A6A9-5B0BB8F02F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7987" y="3590304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20" name="Plassholder for tekst 31">
            <a:extLst>
              <a:ext uri="{FF2B5EF4-FFF2-40B4-BE49-F238E27FC236}">
                <a16:creationId xmlns:a16="http://schemas.microsoft.com/office/drawing/2014/main" id="{8D82AE4A-0365-6A47-A1D8-D30C4D5B5F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44579" y="4923636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21" name="Plassholder for tekst 31">
            <a:extLst>
              <a:ext uri="{FF2B5EF4-FFF2-40B4-BE49-F238E27FC236}">
                <a16:creationId xmlns:a16="http://schemas.microsoft.com/office/drawing/2014/main" id="{DE16064B-7E10-6D4A-A877-624190A45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47987" y="4919150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D2A5DE6-39B2-8445-82F0-AF7CD21D37BF}"/>
              </a:ext>
            </a:extLst>
          </p:cNvPr>
          <p:cNvSpPr/>
          <p:nvPr userDrawn="1"/>
        </p:nvSpPr>
        <p:spPr>
          <a:xfrm>
            <a:off x="6424381" y="271140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400ABC8-298A-414D-A925-A0A52C93ABE6}"/>
              </a:ext>
            </a:extLst>
          </p:cNvPr>
          <p:cNvSpPr/>
          <p:nvPr userDrawn="1"/>
        </p:nvSpPr>
        <p:spPr>
          <a:xfrm>
            <a:off x="6424381" y="4040246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2F5ECA3-CF91-C34B-A769-6BF2FF526C94}"/>
              </a:ext>
            </a:extLst>
          </p:cNvPr>
          <p:cNvSpPr/>
          <p:nvPr userDrawn="1"/>
        </p:nvSpPr>
        <p:spPr>
          <a:xfrm>
            <a:off x="6424381" y="536909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04344B05-12E9-194A-BD14-8FFFD80FB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355734" y="-1059"/>
            <a:ext cx="1836266" cy="1774846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 userDrawn="1"/>
        </p:nvSpPr>
        <p:spPr>
          <a:xfrm>
            <a:off x="274624" y="-312848"/>
            <a:ext cx="2104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6105207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44A10E5-5A1F-5942-BAFB-3B5533DC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B87E5FAC-CF55-7643-95E0-4C1FD525A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20308231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64CCAC7-9424-A54D-9EF0-BD103A7A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20F2D3E2-2BD3-EC4D-B981-78A29DFA24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0533470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302210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54182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11226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50101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 - Sett inn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6097BB51-412C-894A-9385-416F103C8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3626068"/>
            <a:ext cx="6868719" cy="1397877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/>
              <a:t>SKRIV INN TITTEL (BRUK KUN STORE BOKSTAVER)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B2606950-4CCD-2347-AB78-087519FC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5023945"/>
            <a:ext cx="6868719" cy="461665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27457A1-11E8-134B-8899-25348F915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63870CD-A991-054F-8C0C-61B1921269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/>
              <a:t>Ditt navn </a:t>
            </a:r>
            <a:r>
              <a:rPr lang="nb-NO" sz="1200" kern="120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786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8EAEDE29-9DE1-694D-9ADD-303091FE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632"/>
            <a:ext cx="10515600" cy="7651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b-NO" sz="2400"/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7AF008DA-E582-B343-A2E8-1FEEB2F09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376363"/>
            <a:ext cx="10512425" cy="770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7491638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76363"/>
            <a:ext cx="10515600" cy="493236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8EAEDE29-9DE1-694D-9ADD-303091FE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632"/>
            <a:ext cx="10515600" cy="765175"/>
          </a:xfrm>
        </p:spPr>
        <p:txBody>
          <a:bodyPr>
            <a:normAutofit/>
          </a:bodyPr>
          <a:lstStyle/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591874666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8EAEDE29-9DE1-694D-9ADD-303091FE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632"/>
            <a:ext cx="3095625" cy="7651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b-NO" sz="2400"/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7AF008DA-E582-B343-A2E8-1FEEB2F09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376363"/>
            <a:ext cx="3095625" cy="770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0821F5D-FC5E-D646-B7BF-31A8ABB1B5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188" y="0"/>
            <a:ext cx="7643811" cy="687393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4880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enso som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9787" y="1558455"/>
            <a:ext cx="10548938" cy="4654085"/>
          </a:xfrm>
        </p:spPr>
        <p:txBody>
          <a:bodyPr>
            <a:normAutofit/>
          </a:bodyPr>
          <a:lstStyle>
            <a:lvl1pPr marL="407988" indent="-396875">
              <a:tabLst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701904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1 kolonn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85"/>
          <p:cNvSpPr>
            <a:spLocks noGrp="1"/>
          </p:cNvSpPr>
          <p:nvPr>
            <p:ph type="body" sz="half" idx="15"/>
          </p:nvPr>
        </p:nvSpPr>
        <p:spPr>
          <a:xfrm>
            <a:off x="1179875" y="4343393"/>
            <a:ext cx="1724027" cy="16867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buNone/>
              <a:defRPr sz="1200"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1pPr>
            <a:lvl2pPr marL="46567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2pPr>
            <a:lvl3pPr marL="745076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3pPr>
            <a:lvl4pPr marL="1024480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4pPr>
            <a:lvl5pPr marL="130388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163494" y="2133598"/>
            <a:ext cx="1724026" cy="1657351"/>
          </a:xfrm>
          <a:prstGeom prst="ellipse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0" name="Plassholder for bilde 3"/>
          <p:cNvSpPr>
            <a:spLocks noGrp="1"/>
          </p:cNvSpPr>
          <p:nvPr>
            <p:ph type="pic" sz="quarter" idx="20"/>
          </p:nvPr>
        </p:nvSpPr>
        <p:spPr>
          <a:xfrm>
            <a:off x="5147112" y="2109786"/>
            <a:ext cx="1724026" cy="1657351"/>
          </a:xfrm>
          <a:prstGeom prst="ellipse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1" name="Plassholder for bilde 3"/>
          <p:cNvSpPr>
            <a:spLocks noGrp="1"/>
          </p:cNvSpPr>
          <p:nvPr>
            <p:ph type="pic" sz="quarter" idx="21"/>
          </p:nvPr>
        </p:nvSpPr>
        <p:spPr>
          <a:xfrm>
            <a:off x="1179876" y="2095497"/>
            <a:ext cx="1724026" cy="1657351"/>
          </a:xfrm>
          <a:prstGeom prst="ellipse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2" name="Plassholder for tekst 4"/>
          <p:cNvSpPr>
            <a:spLocks noGrp="1"/>
          </p:cNvSpPr>
          <p:nvPr>
            <p:ph type="body" sz="quarter" idx="14"/>
          </p:nvPr>
        </p:nvSpPr>
        <p:spPr>
          <a:xfrm>
            <a:off x="1179875" y="3857618"/>
            <a:ext cx="1724027" cy="48577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24"/>
          </p:nvPr>
        </p:nvSpPr>
        <p:spPr>
          <a:xfrm>
            <a:off x="7130730" y="2068507"/>
            <a:ext cx="1724026" cy="1657351"/>
          </a:xfrm>
          <a:prstGeom prst="ellipse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6" name="Plassholder for bilde 3"/>
          <p:cNvSpPr>
            <a:spLocks noGrp="1"/>
          </p:cNvSpPr>
          <p:nvPr>
            <p:ph type="pic" sz="quarter" idx="25"/>
          </p:nvPr>
        </p:nvSpPr>
        <p:spPr>
          <a:xfrm>
            <a:off x="9114348" y="2068507"/>
            <a:ext cx="1724026" cy="1657351"/>
          </a:xfrm>
          <a:prstGeom prst="ellipse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25" name="Shape 85"/>
          <p:cNvSpPr>
            <a:spLocks noGrp="1"/>
          </p:cNvSpPr>
          <p:nvPr>
            <p:ph type="body" sz="half" idx="26"/>
          </p:nvPr>
        </p:nvSpPr>
        <p:spPr>
          <a:xfrm>
            <a:off x="3163494" y="4343393"/>
            <a:ext cx="1724027" cy="16867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buNone/>
              <a:defRPr sz="1200"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1pPr>
            <a:lvl2pPr marL="46567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2pPr>
            <a:lvl3pPr marL="745076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3pPr>
            <a:lvl4pPr marL="1024480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4pPr>
            <a:lvl5pPr marL="130388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3163494" y="3857618"/>
            <a:ext cx="1724027" cy="48577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Shape 85"/>
          <p:cNvSpPr>
            <a:spLocks noGrp="1"/>
          </p:cNvSpPr>
          <p:nvPr>
            <p:ph type="body" sz="half" idx="28"/>
          </p:nvPr>
        </p:nvSpPr>
        <p:spPr>
          <a:xfrm>
            <a:off x="5147893" y="4343393"/>
            <a:ext cx="1724027" cy="16867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buNone/>
              <a:defRPr sz="1200"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1pPr>
            <a:lvl2pPr marL="46567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2pPr>
            <a:lvl3pPr marL="745076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3pPr>
            <a:lvl4pPr marL="1024480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4pPr>
            <a:lvl5pPr marL="130388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9"/>
          </p:nvPr>
        </p:nvSpPr>
        <p:spPr>
          <a:xfrm>
            <a:off x="5147893" y="3857618"/>
            <a:ext cx="1724027" cy="48577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Shape 85"/>
          <p:cNvSpPr>
            <a:spLocks noGrp="1"/>
          </p:cNvSpPr>
          <p:nvPr>
            <p:ph type="body" sz="half" idx="30"/>
          </p:nvPr>
        </p:nvSpPr>
        <p:spPr>
          <a:xfrm>
            <a:off x="7130730" y="4343393"/>
            <a:ext cx="1724027" cy="16867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buNone/>
              <a:defRPr sz="1200"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1pPr>
            <a:lvl2pPr marL="46567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2pPr>
            <a:lvl3pPr marL="745076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3pPr>
            <a:lvl4pPr marL="1024480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4pPr>
            <a:lvl5pPr marL="130388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4"/>
          <p:cNvSpPr>
            <a:spLocks noGrp="1"/>
          </p:cNvSpPr>
          <p:nvPr>
            <p:ph type="body" sz="quarter" idx="31"/>
          </p:nvPr>
        </p:nvSpPr>
        <p:spPr>
          <a:xfrm>
            <a:off x="7130730" y="3857618"/>
            <a:ext cx="1724027" cy="48577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Shape 85"/>
          <p:cNvSpPr>
            <a:spLocks noGrp="1"/>
          </p:cNvSpPr>
          <p:nvPr>
            <p:ph type="body" sz="half" idx="32"/>
          </p:nvPr>
        </p:nvSpPr>
        <p:spPr>
          <a:xfrm>
            <a:off x="9115845" y="4343393"/>
            <a:ext cx="1724027" cy="16867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buNone/>
              <a:defRPr sz="1200"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1pPr>
            <a:lvl2pPr marL="46567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2pPr>
            <a:lvl3pPr marL="745076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3pPr>
            <a:lvl4pPr marL="1024480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4pPr>
            <a:lvl5pPr marL="130388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tekst 4"/>
          <p:cNvSpPr>
            <a:spLocks noGrp="1"/>
          </p:cNvSpPr>
          <p:nvPr>
            <p:ph type="body" sz="quarter" idx="33"/>
          </p:nvPr>
        </p:nvSpPr>
        <p:spPr>
          <a:xfrm>
            <a:off x="9115845" y="3857618"/>
            <a:ext cx="1724027" cy="48577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Shape 85"/>
          <p:cNvSpPr>
            <a:spLocks noGrp="1"/>
          </p:cNvSpPr>
          <p:nvPr>
            <p:ph type="body" sz="half" idx="34"/>
          </p:nvPr>
        </p:nvSpPr>
        <p:spPr>
          <a:xfrm>
            <a:off x="6393693" y="643320"/>
            <a:ext cx="4444681" cy="107427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None/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1pPr>
            <a:lvl2pPr marL="46567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2pPr>
            <a:lvl3pPr marL="745076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3pPr>
            <a:lvl4pPr marL="1024480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4pPr>
            <a:lvl5pPr marL="1303883" indent="-186269">
              <a:spcBef>
                <a:spcPts val="2251"/>
              </a:spcBef>
              <a:defRPr>
                <a:solidFill>
                  <a:srgbClr val="929292"/>
                </a:solidFill>
                <a:latin typeface="Baskerville Old Face" charset="0"/>
                <a:ea typeface="Baskerville Old Face" charset="0"/>
                <a:cs typeface="Baskerville Old Face" charset="0"/>
                <a:sym typeface="Helvetica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Shape 84"/>
          <p:cNvSpPr>
            <a:spLocks noGrp="1"/>
          </p:cNvSpPr>
          <p:nvPr>
            <p:ph type="title"/>
          </p:nvPr>
        </p:nvSpPr>
        <p:spPr>
          <a:xfrm>
            <a:off x="844551" y="643320"/>
            <a:ext cx="4994275" cy="11167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300" spc="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0902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oransj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9787" y="1558455"/>
            <a:ext cx="10548938" cy="4654085"/>
          </a:xfrm>
        </p:spPr>
        <p:txBody>
          <a:bodyPr>
            <a:normAutofit/>
          </a:bodyPr>
          <a:lstStyle>
            <a:lvl1pPr marL="407988" indent="-396875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123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43" y="365126"/>
            <a:ext cx="10538281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62339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1867177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0443" y="353094"/>
            <a:ext cx="10538281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1"/>
          </p:nvPr>
        </p:nvSpPr>
        <p:spPr>
          <a:xfrm>
            <a:off x="850443" y="1558092"/>
            <a:ext cx="10538281" cy="4352925"/>
          </a:xfrm>
        </p:spPr>
        <p:txBody>
          <a:bodyPr>
            <a:normAutofit/>
          </a:bodyPr>
          <a:lstStyle>
            <a:lvl1pPr marL="407988" indent="-396875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nb-NO" dirty="0"/>
          </a:p>
        </p:txBody>
      </p:sp>
      <p:sp>
        <p:nvSpPr>
          <p:cNvPr id="11" name="Ellipse 10"/>
          <p:cNvSpPr/>
          <p:nvPr userDrawn="1"/>
        </p:nvSpPr>
        <p:spPr>
          <a:xfrm>
            <a:off x="833411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803658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1861278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95223" y="6101395"/>
            <a:ext cx="9188826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  <p:sp>
        <p:nvSpPr>
          <p:cNvPr id="23" name="Plassholder for tekst 21">
            <a:extLst>
              <a:ext uri="{FF2B5EF4-FFF2-40B4-BE49-F238E27FC236}">
                <a16:creationId xmlns:a16="http://schemas.microsoft.com/office/drawing/2014/main" id="{E930AC73-380A-154C-8CB8-F8135A28EE0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07899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EB711907-31E8-D242-AE65-270D9DA82D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64086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8838E-DF7B-E142-A759-CFB4D1E8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3" y="353094"/>
            <a:ext cx="10538281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309A200-F0A8-CB4F-B2E1-B0D488C6A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diagram 4">
            <a:extLst>
              <a:ext uri="{FF2B5EF4-FFF2-40B4-BE49-F238E27FC236}">
                <a16:creationId xmlns:a16="http://schemas.microsoft.com/office/drawing/2014/main" id="{0BA6DF77-80B4-974C-AC94-120775868B9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558091"/>
            <a:ext cx="6878638" cy="4372358"/>
          </a:xfrm>
        </p:spPr>
        <p:txBody>
          <a:bodyPr>
            <a:normAutofit/>
          </a:bodyPr>
          <a:lstStyle>
            <a:lvl1pPr marL="361950" indent="-350838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730160E5-6972-034B-84EF-6D8D58B9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638" y="1558091"/>
            <a:ext cx="3229437" cy="4372358"/>
          </a:xfrm>
        </p:spPr>
        <p:txBody>
          <a:bodyPr>
            <a:normAutofit/>
          </a:bodyPr>
          <a:lstStyle>
            <a:lvl1pPr marL="361950" indent="-361950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405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53094"/>
            <a:ext cx="10548937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47441"/>
            <a:ext cx="5086815" cy="7529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9460" y="5547441"/>
            <a:ext cx="5076372" cy="7529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1C2300F2-3BA0-D74D-A63D-99A4018DC10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558091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9BF6BF25-2A25-F74C-B64F-4ABC626297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9461" y="1558091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652235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49817" y="3626068"/>
            <a:ext cx="6867021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49817" y="5023945"/>
            <a:ext cx="6867021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FD135B39-8F9E-CF45-BBD5-B031F2A2E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54114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292" y="5603121"/>
            <a:ext cx="6870546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8637" y="5603121"/>
            <a:ext cx="3240088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28B3A253-A354-3644-B90D-97CD7B25A9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48638" y="1558728"/>
            <a:ext cx="3240086" cy="1934585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1" name="Plassholder for innhold 9">
            <a:extLst>
              <a:ext uri="{FF2B5EF4-FFF2-40B4-BE49-F238E27FC236}">
                <a16:creationId xmlns:a16="http://schemas.microsoft.com/office/drawing/2014/main" id="{9CAE3375-6A56-A14A-AFAD-F499007F6D7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48637" y="3613492"/>
            <a:ext cx="3240086" cy="1934585"/>
          </a:xfrm>
        </p:spPr>
        <p:txBody>
          <a:bodyPr>
            <a:normAutofit/>
          </a:bodyPr>
          <a:lstStyle>
            <a:lvl1pPr marL="407988" indent="-40798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1A2BECB2-E21A-D143-9FC4-9AF4F76D97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6291" y="1558727"/>
            <a:ext cx="6870547" cy="3989350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19893244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FB437-0461-2C46-BD9A-75C71DB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3DAB8B5-745E-4246-B72F-DCB462DF5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C9361B1-6EE1-1142-A167-B63516ECAA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4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C1E84BF3-B105-FC4B-A41E-9F1745C9B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5163" y="1550214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B917B42-EA6F-F74D-B219-BFC2DEFECE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643" y="1550213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9D4E1D3F-BAF2-5C48-AD12-A6CDBE5DDF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209459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ECBDF0A-B6C2-8842-AA82-B6D2A2600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62" y="4209459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46F2F0BC-84D6-9547-83C5-B3733799E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8638" y="4209457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6274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803492-86A1-3B43-8F49-2270DB89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251EF96-E262-8A43-9FF1-3D218FDE9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CC0443D-BE2E-B449-962F-A26FD0EE4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5"/>
            <a:ext cx="3241675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18CA529-57A7-3143-8233-D398B30C50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3997588"/>
            <a:ext cx="3241675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3629165D-B7CE-2D4F-B169-49AAA89AC2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75163" y="1550214"/>
            <a:ext cx="6878636" cy="4755481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3962585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o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9D98B4B5-A15A-2148-8C10-03CD6E338E7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553129"/>
            <a:ext cx="5350727" cy="453543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924" y="3981281"/>
            <a:ext cx="2280425" cy="209195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FDC07540-6389-2049-B653-C40FF9FFB8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47346" y="3981703"/>
            <a:ext cx="2280424" cy="21068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924" y="1568756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9F14AE4-A489-8840-BD88-4619CDF088E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7345" y="1568755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7262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3966" y="4903344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66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3948E2E-CEC7-B44E-A3CE-7F445FC9D4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75163" y="4903344"/>
            <a:ext cx="3235488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8DEE45E7-9C90-0B49-A7F6-8EF7C67660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1792" y="4903344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256829F3-C9D2-4D40-B79C-47D9EBEE469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87289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4BC17207-417A-5A47-B043-A2EB68C8BB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52981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705336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6292" y="156256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1306" y="1562564"/>
            <a:ext cx="2654861" cy="4706395"/>
          </a:xfrm>
        </p:spPr>
        <p:txBody>
          <a:bodyPr anchor="ctr">
            <a:normAutofit/>
          </a:bodyPr>
          <a:lstStyle>
            <a:lvl1pPr marL="0" indent="0">
              <a:buNone/>
              <a:defRPr sz="1600" i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C73D928-1114-7E48-BC53-79F7F454BC7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61" y="3692414"/>
            <a:ext cx="486181" cy="4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5767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bilde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4493"/>
            <a:ext cx="10515600" cy="842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5955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78141" y="3393107"/>
            <a:ext cx="2707558" cy="2851576"/>
          </a:xfrm>
        </p:spPr>
        <p:txBody>
          <a:bodyPr anchor="ctr">
            <a:normAutofit/>
          </a:bodyPr>
          <a:lstStyle>
            <a:lvl1pPr marL="0" indent="0">
              <a:buNone/>
              <a:defRPr sz="1800" i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60061" y="1559554"/>
            <a:ext cx="3228664" cy="161750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A1B623F-DADA-6347-8D4D-2A4D937FF80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61" y="4575804"/>
            <a:ext cx="486181" cy="4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071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21" y="195755"/>
            <a:ext cx="6878638" cy="1001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833" y="155955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8638" y="0"/>
            <a:ext cx="4043361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492705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stor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97" y="195755"/>
            <a:ext cx="6902928" cy="1001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5797" y="1559554"/>
            <a:ext cx="690292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079875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757D626-4819-4D47-9371-27BF75F94A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200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4F61E5-ADFC-764C-BDEA-338E2B345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613647" cy="155967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8A155CE-6C25-8B42-B449-2290CF6D95E7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A7D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5C82BA5-CA48-994F-A027-126CF768B9EC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40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8121" y="3626068"/>
            <a:ext cx="6858717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121" y="5023945"/>
            <a:ext cx="6858717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4B6214A-5351-4D57-8183-F7F8563E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3724F19-627B-7949-AF85-FEE642FD9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587792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1885" cy="156763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1CB141D8-935D-7147-9AAD-764256BA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5EB0C920-698A-0F42-961C-EED22CEDB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7FF9C1B-FF8C-2A4C-A2A5-0F04077DF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67636"/>
            <a:ext cx="2950030" cy="4699349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4554151-4B95-EA45-BFF3-33FC242A2AB4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FE9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20A04F7F-99A5-F04D-9786-7E6045CB0AB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170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1885" cy="156763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05B29334-1C9A-3841-BF36-077FF83C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17D5F5EA-14AD-D64D-9AE0-3FECF8D6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515B2589-36F1-2F4E-AC3A-AD174EB92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1557338"/>
            <a:ext cx="2948441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48378F6-64F9-724A-98EC-0BED2E7ECA0E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60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A6BA8BDE-7FCF-2A4C-B7CB-47FAAADB4A0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83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76492" y="-12249"/>
            <a:ext cx="1634558" cy="1579885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7C1081B-62AE-6C44-9F26-780D84CFBF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9163196-5155-094A-9DBE-0003D057D728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A7D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B7A24635-9970-704F-8963-AAACE12B7A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28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87147" y="-12248"/>
            <a:ext cx="1623902" cy="156958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71E68805-A3FD-F247-AB11-D333F023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09A7956-5D78-7043-BA26-E696C4ECA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D7AF3AF-CC66-DE44-8C0C-3C3DE24759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EB9E23-1F59-9F40-91EA-7E1D8DE68230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FE9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AC882F97-DD64-3747-A51A-36BA0A6AF1E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0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87146" y="-12249"/>
            <a:ext cx="1623904" cy="1569587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A2A67AE-29E2-A44D-95C9-A84F6C6D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43927849-D490-AD4F-B9C9-364C61385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CDBF050B-53B0-F74D-A8AE-40A0C96605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4933E62-716E-FA4C-8FBA-A42C2FACABF8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60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ED8FF417-D5BE-3E4B-AD93-CF6F532CF65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33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611230" cy="1557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3940224-A7C9-3A43-AFA8-6C153A967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1542DB6-5562-4F90-9F9D-B999490E29F3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88E3609-F8D0-4B55-9001-23EBD5E32975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5C9B73D-F384-45CC-B12B-DA435FF5AC6E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DB86B4A-E7E6-447A-9835-D118F681BE12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5" name="Plassholder for tekst 21">
            <a:extLst>
              <a:ext uri="{FF2B5EF4-FFF2-40B4-BE49-F238E27FC236}">
                <a16:creationId xmlns:a16="http://schemas.microsoft.com/office/drawing/2014/main" id="{6F98CC02-CFE9-41D4-B157-14EADB1577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16" name="Plassholder for lysbildenummer 4">
            <a:extLst>
              <a:ext uri="{FF2B5EF4-FFF2-40B4-BE49-F238E27FC236}">
                <a16:creationId xmlns:a16="http://schemas.microsoft.com/office/drawing/2014/main" id="{7ADA5812-148F-2B40-9582-FCFF394E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Plassholder for tekst 21">
            <a:extLst>
              <a:ext uri="{FF2B5EF4-FFF2-40B4-BE49-F238E27FC236}">
                <a16:creationId xmlns:a16="http://schemas.microsoft.com/office/drawing/2014/main" id="{217CEC4A-2C5E-9B4F-BED0-D23A0D90A4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</p:spTree>
    <p:extLst>
      <p:ext uri="{BB962C8B-B14F-4D97-AF65-F5344CB8AC3E}">
        <p14:creationId xmlns:p14="http://schemas.microsoft.com/office/powerpoint/2010/main" val="42470238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11230" cy="1557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1095FA8-7922-4E97-88C2-2B2164BF06D9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F27D878-F9F3-4A63-A4BD-1D5DAA130DE7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F692-7E3E-441F-8989-F0D49A9EF427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C2A21C3-5933-48C5-8342-B9BD4EFB2D62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4" name="Plassholder for tekst 21">
            <a:extLst>
              <a:ext uri="{FF2B5EF4-FFF2-40B4-BE49-F238E27FC236}">
                <a16:creationId xmlns:a16="http://schemas.microsoft.com/office/drawing/2014/main" id="{3E271B9D-7F45-4253-9D91-F941A111B3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15" name="Plassholder for lysbildenummer 4">
            <a:extLst>
              <a:ext uri="{FF2B5EF4-FFF2-40B4-BE49-F238E27FC236}">
                <a16:creationId xmlns:a16="http://schemas.microsoft.com/office/drawing/2014/main" id="{FD873BF0-649A-574D-AA9A-DAE8A4E17ABC}"/>
              </a:ext>
            </a:extLst>
          </p:cNvPr>
          <p:cNvSpPr txBox="1">
            <a:spLocks/>
          </p:cNvSpPr>
          <p:nvPr userDrawn="1"/>
        </p:nvSpPr>
        <p:spPr>
          <a:xfrm>
            <a:off x="290513" y="6534854"/>
            <a:ext cx="549275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21">
            <a:extLst>
              <a:ext uri="{FF2B5EF4-FFF2-40B4-BE49-F238E27FC236}">
                <a16:creationId xmlns:a16="http://schemas.microsoft.com/office/drawing/2014/main" id="{B40CE642-D01F-B449-8454-AE9357DC28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</p:spTree>
    <p:extLst>
      <p:ext uri="{BB962C8B-B14F-4D97-AF65-F5344CB8AC3E}">
        <p14:creationId xmlns:p14="http://schemas.microsoft.com/office/powerpoint/2010/main" val="16279543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11231" cy="15573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EB2C6B-FAD7-4D78-9A73-0026365DBA35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991951B-D683-4468-AF0E-F511C3D946EF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B1B395-FED1-4B83-8915-0EE0B1744344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AB29D8-91CD-4D1C-B4BE-7CAFA84FC05E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4" name="Plassholder for tekst 21">
            <a:extLst>
              <a:ext uri="{FF2B5EF4-FFF2-40B4-BE49-F238E27FC236}">
                <a16:creationId xmlns:a16="http://schemas.microsoft.com/office/drawing/2014/main" id="{B82F4025-415E-49AB-8AF8-8BE71D0383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tekst 21">
            <a:extLst>
              <a:ext uri="{FF2B5EF4-FFF2-40B4-BE49-F238E27FC236}">
                <a16:creationId xmlns:a16="http://schemas.microsoft.com/office/drawing/2014/main" id="{B46357CD-9C50-1448-9FA1-45F424A5A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5052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Grønn - Opin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0420" y="4130566"/>
            <a:ext cx="6877051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48822" y="-2"/>
            <a:ext cx="5743177" cy="4130568"/>
          </a:xfrm>
          <a:prstGeom prst="rect">
            <a:avLst/>
          </a:prstGeom>
        </p:spPr>
      </p:pic>
      <p:sp>
        <p:nvSpPr>
          <p:cNvPr id="5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49845" y="3690938"/>
            <a:ext cx="6878404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095FCD-291C-7441-A711-BA9AD97F5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07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Rød - Opin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2" y="4130566"/>
            <a:ext cx="6861896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475126" y="-2"/>
            <a:ext cx="4716873" cy="3543302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6" y="3690938"/>
            <a:ext cx="6863246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0B6CC2-0C7A-6F42-AF05-6AB677EBC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58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8121" y="3626068"/>
            <a:ext cx="6858717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121" y="5023945"/>
            <a:ext cx="6858717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E6E97CB-0394-4976-BDCF-53CF6B4E9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59A0E02-AC8C-8A45-ACAD-A9F6AC513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401101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Blå - Opin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1" y="4130566"/>
            <a:ext cx="6861897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6" y="3690938"/>
            <a:ext cx="6863247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B1F1E-1B15-484A-8279-2678F421A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2665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65574" y="4130566"/>
            <a:ext cx="6851263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64969" y="3690938"/>
            <a:ext cx="6852611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07198C-C03F-9846-9378-2A08A7435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6284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4" y="4130566"/>
            <a:ext cx="6861893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9" y="3690938"/>
            <a:ext cx="6863243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D3B43A4-DD89-4142-B07C-8DE63DA1B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280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0" y="-50820"/>
            <a:ext cx="8153058" cy="1473683"/>
            <a:chOff x="0" y="-50820"/>
            <a:chExt cx="8153058" cy="1473683"/>
          </a:xfrm>
        </p:grpSpPr>
        <p:pic>
          <p:nvPicPr>
            <p:cNvPr id="5" name="Bilde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46241">
              <a:off x="6532764" y="-50820"/>
              <a:ext cx="1620294" cy="1473683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 userDrawn="1"/>
          </p:nvSpPr>
          <p:spPr>
            <a:xfrm>
              <a:off x="0" y="0"/>
              <a:ext cx="7336221" cy="8723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6546" y="3350062"/>
            <a:ext cx="6870292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6546" y="4351282"/>
            <a:ext cx="6870292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96248"/>
            <a:ext cx="5449887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86892835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306" y="0"/>
            <a:ext cx="1388230" cy="125073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0"/>
            <a:ext cx="7336221" cy="8723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7344" y="3350062"/>
            <a:ext cx="68694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7344" y="4351282"/>
            <a:ext cx="68694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47344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 baseline="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4888748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7344" y="3350062"/>
            <a:ext cx="68694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-5430"/>
            <a:ext cx="7965483" cy="1395807"/>
            <a:chOff x="0" y="-5430"/>
            <a:chExt cx="7965483" cy="1395807"/>
          </a:xfrm>
        </p:grpSpPr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185" y="-5430"/>
              <a:ext cx="1593298" cy="1395807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 userDrawn="1"/>
          </p:nvSpPr>
          <p:spPr>
            <a:xfrm>
              <a:off x="0" y="0"/>
              <a:ext cx="7336221" cy="8723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7344" y="4351282"/>
            <a:ext cx="68694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47344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86139055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B1F532-885A-544A-867E-5AAD92C4C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57E56A5-92A5-1840-9D06-6B1031737C66}"/>
              </a:ext>
            </a:extLst>
          </p:cNvPr>
          <p:cNvSpPr/>
          <p:nvPr userDrawn="1"/>
        </p:nvSpPr>
        <p:spPr>
          <a:xfrm>
            <a:off x="6096000" y="0"/>
            <a:ext cx="6096000" cy="68739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ED1094-AF8F-8545-B2A5-DAF6D4C7849E}"/>
              </a:ext>
            </a:extLst>
          </p:cNvPr>
          <p:cNvSpPr/>
          <p:nvPr userDrawn="1"/>
        </p:nvSpPr>
        <p:spPr>
          <a:xfrm>
            <a:off x="0" y="-21099"/>
            <a:ext cx="6096000" cy="6873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D4AD316-D974-F845-9957-7344EA797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245978"/>
            <a:ext cx="4438066" cy="3513138"/>
          </a:xfrm>
        </p:spPr>
        <p:txBody>
          <a:bodyPr>
            <a:normAutofit/>
          </a:bodyPr>
          <a:lstStyle>
            <a:lvl1pPr marL="11113" indent="0"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 dirty="0"/>
              <a:t>Skriv inn drivere/ positivt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F5DE821-6023-D343-A267-FB41D83C8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2066" y="2245978"/>
            <a:ext cx="4506659" cy="3513138"/>
          </a:xfrm>
        </p:spPr>
        <p:txBody>
          <a:bodyPr>
            <a:normAutofit/>
          </a:bodyPr>
          <a:lstStyle>
            <a:lvl1pPr marL="11113" indent="0"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 dirty="0"/>
              <a:t>Skriv inn barrierer/ negativt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7B657D-991F-4441-B8A8-0796B8D6C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95001"/>
            <a:ext cx="10548937" cy="1001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overskrift (hvis det trengs, kan også utelates)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9A5DB8CA-7ED7-1C4C-9FDC-A5E716EBEC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587500"/>
            <a:ext cx="4438515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Tittel positivt (</a:t>
            </a:r>
            <a:r>
              <a:rPr lang="nb-NO" dirty="0" err="1"/>
              <a:t>f.eks</a:t>
            </a:r>
            <a:r>
              <a:rPr lang="nb-NO" dirty="0"/>
              <a:t> Drivere)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974DA5ED-53D6-DD4D-8C6D-8003C6490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2066" y="1587500"/>
            <a:ext cx="4507102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Tittel negativt (</a:t>
            </a:r>
            <a:r>
              <a:rPr lang="nb-NO" dirty="0" err="1"/>
              <a:t>f.eks</a:t>
            </a:r>
            <a:r>
              <a:rPr lang="nb-NO" dirty="0"/>
              <a:t> Barrierer)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58819014-BA9F-CD41-AFDF-00C1B126A60A}"/>
              </a:ext>
            </a:extLst>
          </p:cNvPr>
          <p:cNvSpPr txBox="1"/>
          <p:nvPr userDrawn="1"/>
        </p:nvSpPr>
        <p:spPr>
          <a:xfrm>
            <a:off x="115192" y="1451701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nb-N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90D95F8-3655-AE44-8560-24E8B2C00568}"/>
              </a:ext>
            </a:extLst>
          </p:cNvPr>
          <p:cNvSpPr txBox="1"/>
          <p:nvPr userDrawn="1"/>
        </p:nvSpPr>
        <p:spPr>
          <a:xfrm>
            <a:off x="6289398" y="1451700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endParaRPr lang="nb-N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612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257395"/>
            <a:ext cx="4632538" cy="2556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5037665" y="257396"/>
            <a:ext cx="6849533" cy="2556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 userDrawn="1"/>
        </p:nvSpPr>
        <p:spPr>
          <a:xfrm>
            <a:off x="5037666" y="2922059"/>
            <a:ext cx="6849533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896533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5113337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6429427" cy="1896533"/>
          </a:xfrm>
        </p:spPr>
        <p:txBody>
          <a:bodyPr>
            <a:noAutofit/>
          </a:bodyPr>
          <a:lstStyle>
            <a:lvl1pPr marL="0" indent="0" algn="ctr">
              <a:buNone/>
              <a:defRPr sz="13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5113337"/>
            <a:ext cx="64294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839" y="437201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0973" y="437201"/>
            <a:ext cx="3415293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41123240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88594" y="1554691"/>
            <a:ext cx="2802466" cy="2161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 userDrawn="1"/>
        </p:nvSpPr>
        <p:spPr>
          <a:xfrm>
            <a:off x="3228064" y="1554690"/>
            <a:ext cx="2802466" cy="2153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 userDrawn="1"/>
        </p:nvSpPr>
        <p:spPr>
          <a:xfrm>
            <a:off x="6167534" y="155693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 userDrawn="1"/>
        </p:nvSpPr>
        <p:spPr>
          <a:xfrm>
            <a:off x="9107004" y="1557338"/>
            <a:ext cx="2802466" cy="2136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11647004" cy="1063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38" y="1674544"/>
            <a:ext cx="2802466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 userDrawn="1"/>
        </p:nvSpPr>
        <p:spPr>
          <a:xfrm>
            <a:off x="28859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 userDrawn="1"/>
        </p:nvSpPr>
        <p:spPr>
          <a:xfrm>
            <a:off x="322806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 userDrawn="1"/>
        </p:nvSpPr>
        <p:spPr>
          <a:xfrm>
            <a:off x="616753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 userDrawn="1"/>
        </p:nvSpPr>
        <p:spPr>
          <a:xfrm>
            <a:off x="910700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738" y="3961867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8064" y="1693067"/>
            <a:ext cx="2798610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3678" y="1711590"/>
            <a:ext cx="2802466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716" y="1730113"/>
            <a:ext cx="2806322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064" y="3948241"/>
            <a:ext cx="2802466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3678" y="3934615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03148" y="3920989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16910059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64">
          <p15:clr>
            <a:srgbClr val="FBAE40"/>
          </p15:clr>
        </p15:guide>
        <p15:guide id="2" pos="16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3361265" y="257175"/>
            <a:ext cx="6256868" cy="255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 userDrawn="1"/>
        </p:nvSpPr>
        <p:spPr>
          <a:xfrm>
            <a:off x="5037666" y="2922059"/>
            <a:ext cx="4580467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4944003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4245027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4944003"/>
            <a:ext cx="42450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8104" y="437200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3132" y="437200"/>
            <a:ext cx="2988735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0466D43-FA07-354C-A0D3-D414FFF56B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1938" y="257175"/>
            <a:ext cx="2921529" cy="25574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60A9297-450B-CE42-BBF4-9CC85EF1124D}"/>
              </a:ext>
            </a:extLst>
          </p:cNvPr>
          <p:cNvSpPr/>
          <p:nvPr userDrawn="1"/>
        </p:nvSpPr>
        <p:spPr>
          <a:xfrm>
            <a:off x="9760794" y="257175"/>
            <a:ext cx="2126405" cy="2556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bilde 6">
            <a:extLst>
              <a:ext uri="{FF2B5EF4-FFF2-40B4-BE49-F238E27FC236}">
                <a16:creationId xmlns:a16="http://schemas.microsoft.com/office/drawing/2014/main" id="{505B2399-6F71-5D40-B553-0174448B1B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0794" y="2922059"/>
            <a:ext cx="2126405" cy="36650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E6E71283-B202-C848-8C04-B9EAE688D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60794" y="325015"/>
            <a:ext cx="2126405" cy="1151467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34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0024228D-8E86-D040-BEBB-76BB5E2DA4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60794" y="1520987"/>
            <a:ext cx="2126405" cy="1293121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33026800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0029" y="3626068"/>
            <a:ext cx="6866809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0029" y="5023945"/>
            <a:ext cx="686680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ADD8BE6-4F21-47BF-848C-31C464C0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20442F0-8281-7B40-AA1C-A3C96FF5D5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989369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 userDrawn="1"/>
        </p:nvSpPr>
        <p:spPr>
          <a:xfrm>
            <a:off x="618064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8542867" cy="10464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8940800" y="257396"/>
            <a:ext cx="2946398" cy="6329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981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6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0800" y="403499"/>
            <a:ext cx="294639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00" y="2668221"/>
            <a:ext cx="2946398" cy="3784437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2AB978A-0D56-FC41-B69C-938D16B6E099}"/>
              </a:ext>
            </a:extLst>
          </p:cNvPr>
          <p:cNvSpPr/>
          <p:nvPr userDrawn="1"/>
        </p:nvSpPr>
        <p:spPr>
          <a:xfrm>
            <a:off x="4804830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F8EB8195-CE99-6F42-8DD3-5F5CE4F42C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0747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230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36086F1F-B7D1-8A4A-B20F-D3BA336E8B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1162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94815517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 userDrawn="1"/>
        </p:nvSpPr>
        <p:spPr>
          <a:xfrm>
            <a:off x="482597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7" y="347764"/>
            <a:ext cx="11184464" cy="10464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514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929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F3055A-3F92-634C-8CD1-4363F07FA082}"/>
              </a:ext>
            </a:extLst>
          </p:cNvPr>
          <p:cNvSpPr/>
          <p:nvPr userDrawn="1"/>
        </p:nvSpPr>
        <p:spPr>
          <a:xfrm>
            <a:off x="4309529" y="1972730"/>
            <a:ext cx="3530600" cy="3530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2B257649-22A3-9E40-9F74-671802383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5446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B055B7A2-2938-984A-B149-5685776527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861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8A2C09E-E019-114C-8053-0B2FC693F272}"/>
              </a:ext>
            </a:extLst>
          </p:cNvPr>
          <p:cNvSpPr/>
          <p:nvPr userDrawn="1"/>
        </p:nvSpPr>
        <p:spPr>
          <a:xfrm>
            <a:off x="8136461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490167A3-DE95-5845-A279-338EFAA213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2378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E473410A-5315-3847-8A4E-8C33FFAB1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793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200496512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1936309"/>
            <a:ext cx="2802466" cy="2141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 userDrawn="1"/>
        </p:nvSpPr>
        <p:spPr>
          <a:xfrm>
            <a:off x="3201937" y="1928900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 userDrawn="1"/>
        </p:nvSpPr>
        <p:spPr>
          <a:xfrm>
            <a:off x="6141407" y="191897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 userDrawn="1"/>
        </p:nvSpPr>
        <p:spPr>
          <a:xfrm>
            <a:off x="9080877" y="1936310"/>
            <a:ext cx="2802466" cy="2119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11" y="2259882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 userDrawn="1"/>
        </p:nvSpPr>
        <p:spPr>
          <a:xfrm>
            <a:off x="26246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 userDrawn="1"/>
        </p:nvSpPr>
        <p:spPr>
          <a:xfrm>
            <a:off x="320193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 userDrawn="1"/>
        </p:nvSpPr>
        <p:spPr>
          <a:xfrm>
            <a:off x="614140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 userDrawn="1"/>
        </p:nvSpPr>
        <p:spPr>
          <a:xfrm>
            <a:off x="908087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11" y="4260805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1937" y="2278405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5263" y="2296928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8589" y="2293223"/>
            <a:ext cx="2806322" cy="169546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8081" y="4247179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7551" y="4233553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7021" y="4219927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8" name="Plassholder for bilde 7">
            <a:extLst>
              <a:ext uri="{FF2B5EF4-FFF2-40B4-BE49-F238E27FC236}">
                <a16:creationId xmlns:a16="http://schemas.microsoft.com/office/drawing/2014/main" id="{68986AEF-327D-374C-8BA2-E967BE100B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542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9" name="Plassholder for bilde 7">
            <a:extLst>
              <a:ext uri="{FF2B5EF4-FFF2-40B4-BE49-F238E27FC236}">
                <a16:creationId xmlns:a16="http://schemas.microsoft.com/office/drawing/2014/main" id="{F0C42E31-E649-4F49-9F0C-F621DDBDD6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46975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0" name="Plassholder for bilde 7">
            <a:extLst>
              <a:ext uri="{FF2B5EF4-FFF2-40B4-BE49-F238E27FC236}">
                <a16:creationId xmlns:a16="http://schemas.microsoft.com/office/drawing/2014/main" id="{0AEAED92-6BBC-824C-851D-543251B02C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85408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1" name="Plassholder for bilde 7">
            <a:extLst>
              <a:ext uri="{FF2B5EF4-FFF2-40B4-BE49-F238E27FC236}">
                <a16:creationId xmlns:a16="http://schemas.microsoft.com/office/drawing/2014/main" id="{D3D7483C-02D6-9140-AEA0-03A594D278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23841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4786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2BF681-F619-0D4E-A139-78C598B15EF0}"/>
              </a:ext>
            </a:extLst>
          </p:cNvPr>
          <p:cNvSpPr/>
          <p:nvPr userDrawn="1"/>
        </p:nvSpPr>
        <p:spPr>
          <a:xfrm>
            <a:off x="11294300" y="5948512"/>
            <a:ext cx="782086" cy="90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7909032-4C37-9C45-A351-EE5D87E45230}"/>
              </a:ext>
            </a:extLst>
          </p:cNvPr>
          <p:cNvSpPr/>
          <p:nvPr userDrawn="1"/>
        </p:nvSpPr>
        <p:spPr>
          <a:xfrm>
            <a:off x="5234152" y="365125"/>
            <a:ext cx="6621517" cy="6240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E67AF1-EBE7-3646-A708-C102F7B5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365125"/>
            <a:ext cx="4250266" cy="1971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46E1F12-B4FE-F842-BF49-089FBCD92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BBD58CAC-7DD0-2747-A15E-5B8BF2153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4934" y="1975480"/>
            <a:ext cx="2971800" cy="2971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FD741BD-9015-BC46-8406-5795AFCF71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9334" y="1034307"/>
            <a:ext cx="1882346" cy="1882346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C37A2620-3095-1640-9D22-512494B19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0934" y="3530372"/>
            <a:ext cx="2209800" cy="2209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3A26A387-A25A-FC47-9D59-1DB5D07278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013" y="1438681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52E182A-9F41-6647-A06E-15C17948EA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34158" y="4571658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B29DA683-82C5-3042-900B-A0B9A2DCAD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17446" y="3429254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AF95D85-0507-CB47-9496-794E82EDC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263" y="2336800"/>
            <a:ext cx="4249737" cy="415925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10800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43299"/>
            <a:ext cx="7331075" cy="2183733"/>
          </a:xfrm>
          <a:solidFill>
            <a:schemeClr val="accent1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387765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62349"/>
            <a:ext cx="7331075" cy="2164683"/>
          </a:xfrm>
          <a:solidFill>
            <a:schemeClr val="accent2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528200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52825"/>
            <a:ext cx="7331075" cy="2174208"/>
          </a:xfrm>
          <a:solidFill>
            <a:schemeClr val="accent5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138596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52825"/>
            <a:ext cx="7331075" cy="2174208"/>
          </a:xfrm>
          <a:solidFill>
            <a:schemeClr val="accent3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716682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819F5AA-D3A4-8149-9F42-68686FF11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11553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6F368FE-E7BC-244E-8C11-83588DFB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5" name="Plassholder for innhold 4">
            <a:extLst>
              <a:ext uri="{FF2B5EF4-FFF2-40B4-BE49-F238E27FC236}">
                <a16:creationId xmlns:a16="http://schemas.microsoft.com/office/drawing/2014/main" id="{F43FC6C3-754A-C041-92E5-BA91DFE4AE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7743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0029" y="3626068"/>
            <a:ext cx="6866809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0029" y="5023945"/>
            <a:ext cx="686680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3463611-1F7E-4B99-B204-0D3CF948E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42DA91D-C825-9741-B5A5-995E5BA8B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413877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865AAD0-A686-FB4A-897D-A5D8E30B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07CA7001-06FB-B84E-A38F-B0B8672B37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77782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4D1DE54-A6E5-124A-841A-04212D76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5027B73A-8175-194C-9DCE-F3672B82DE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060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44A10E5-5A1F-5942-BAFB-3B5533DC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B87E5FAC-CF55-7643-95E0-4C1FD525A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71058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64CCAC7-9424-A54D-9EF0-BD103A7A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20F2D3E2-2BD3-EC4D-B981-78A29DFA24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36675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41201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728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633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7683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9435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46089" y="3626068"/>
            <a:ext cx="6870749" cy="139787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46089" y="5023945"/>
            <a:ext cx="687074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4" y="425813"/>
            <a:ext cx="1114097" cy="1387221"/>
          </a:xfrm>
          <a:prstGeom prst="rect">
            <a:avLst/>
          </a:prstGeom>
        </p:spPr>
      </p:pic>
      <p:sp>
        <p:nvSpPr>
          <p:cNvPr id="6" name="Undertittel 2" descr="Skriv inn forfatter">
            <a:extLst>
              <a:ext uri="{FF2B5EF4-FFF2-40B4-BE49-F238E27FC236}">
                <a16:creationId xmlns:a16="http://schemas.microsoft.com/office/drawing/2014/main" id="{5C9E1651-E768-408D-99CE-76D348481CF3}"/>
              </a:ext>
            </a:extLst>
          </p:cNvPr>
          <p:cNvSpPr txBox="1">
            <a:spLocks/>
          </p:cNvSpPr>
          <p:nvPr userDrawn="1"/>
        </p:nvSpPr>
        <p:spPr>
          <a:xfrm>
            <a:off x="861848" y="5857273"/>
            <a:ext cx="3587322" cy="8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/>
          </a:p>
        </p:txBody>
      </p:sp>
      <p:sp>
        <p:nvSpPr>
          <p:cNvPr id="4" name="Undertittel 2" descr="Skriv inn dato">
            <a:extLst>
              <a:ext uri="{FF2B5EF4-FFF2-40B4-BE49-F238E27FC236}">
                <a16:creationId xmlns:a16="http://schemas.microsoft.com/office/drawing/2014/main" id="{7747C5B5-1CD7-4C4D-837B-E6C8C9C8F4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4169313" y="5857273"/>
            <a:ext cx="3587322" cy="8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20043A-E717-994C-8BB7-F129AE6CDB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accent6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/>
              <a:t>Ditt navn </a:t>
            </a:r>
            <a:r>
              <a:rPr lang="nb-NO" sz="1200" kern="120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749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je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85327"/>
            <a:ext cx="10744200" cy="809559"/>
          </a:xfrm>
        </p:spPr>
        <p:txBody>
          <a:bodyPr anchor="b"/>
          <a:lstStyle/>
          <a:p>
            <a:r>
              <a:rPr lang="nb-NO" dirty="0"/>
              <a:t>Prosjektinformasjon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461415" y="1562390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27" name="TextBox 26"/>
          <p:cNvSpPr txBox="1"/>
          <p:nvPr/>
        </p:nvSpPr>
        <p:spPr>
          <a:xfrm>
            <a:off x="2219281" y="175701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 dirty="0">
                <a:latin typeface="Arial"/>
                <a:cs typeface="Arial"/>
              </a:rPr>
              <a:t>OPPDRAGSGIVER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915549" y="1208227"/>
            <a:ext cx="0" cy="471825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63666" y="3171979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461415" y="479103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258353" y="2254824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Kundenavn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258353" y="2590705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Kontaktperson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253883" y="1701470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53883" y="2136832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462967" y="324657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72" name="TextBox 71"/>
          <p:cNvSpPr txBox="1"/>
          <p:nvPr/>
        </p:nvSpPr>
        <p:spPr>
          <a:xfrm>
            <a:off x="2277405" y="342510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FORMÅL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258353" y="3916486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Kort beskrivelse av prosjektets hensikt og formål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363666" y="4707311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53883" y="379456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277405" y="498499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GJENNOMFØRING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2290895" y="535445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60233" y="5469458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Dato/ tidsrom og annen praktisk info om feltarbeid</a:t>
            </a:r>
          </a:p>
        </p:txBody>
      </p:sp>
      <p:sp>
        <p:nvSpPr>
          <p:cNvPr id="85" name="Oval 84"/>
          <p:cNvSpPr/>
          <p:nvPr/>
        </p:nvSpPr>
        <p:spPr>
          <a:xfrm>
            <a:off x="6176830" y="1562390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86" name="TextBox 85"/>
          <p:cNvSpPr txBox="1"/>
          <p:nvPr/>
        </p:nvSpPr>
        <p:spPr>
          <a:xfrm>
            <a:off x="6934696" y="175701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METODE</a:t>
            </a:r>
          </a:p>
        </p:txBody>
      </p:sp>
      <p:sp>
        <p:nvSpPr>
          <p:cNvPr id="88" name="Oval 87"/>
          <p:cNvSpPr/>
          <p:nvPr/>
        </p:nvSpPr>
        <p:spPr>
          <a:xfrm>
            <a:off x="6176830" y="479103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973767" y="2254822"/>
            <a:ext cx="3273238" cy="720243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Kort om metode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6969297" y="1701470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969297" y="2136832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178382" y="324657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96" name="TextBox 95"/>
          <p:cNvSpPr txBox="1"/>
          <p:nvPr/>
        </p:nvSpPr>
        <p:spPr>
          <a:xfrm>
            <a:off x="6992819" y="342510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MÅLGRUPPE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973767" y="3916486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Populasjon og kriterier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6969297" y="379456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992819" y="4984997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UTVALG</a:t>
            </a:r>
          </a:p>
        </p:txBody>
      </p:sp>
      <p:sp>
        <p:nvSpPr>
          <p:cNvPr id="10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6975647" y="5469458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Antall, info om vekting eller lignende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969297" y="5351596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" name="Picture 108" descr="noun_174068_cc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526" y="1616641"/>
            <a:ext cx="628820" cy="466219"/>
          </a:xfrm>
          <a:prstGeom prst="rect">
            <a:avLst/>
          </a:prstGeom>
        </p:spPr>
      </p:pic>
      <p:pic>
        <p:nvPicPr>
          <p:cNvPr id="110" name="Picture 109" descr="noun_174061_cc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561" y="3319449"/>
            <a:ext cx="620185" cy="432027"/>
          </a:xfrm>
          <a:prstGeom prst="rect">
            <a:avLst/>
          </a:prstGeom>
        </p:spPr>
      </p:pic>
      <p:pic>
        <p:nvPicPr>
          <p:cNvPr id="111" name="Picture 110" descr="noun_174073_cc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7" y="4871854"/>
            <a:ext cx="615600" cy="439307"/>
          </a:xfrm>
          <a:prstGeom prst="rect">
            <a:avLst/>
          </a:prstGeom>
          <a:ln>
            <a:noFill/>
          </a:ln>
        </p:spPr>
      </p:pic>
      <p:pic>
        <p:nvPicPr>
          <p:cNvPr id="112" name="Picture 111" descr="noun_174040_cc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856" y="4865921"/>
            <a:ext cx="583407" cy="437444"/>
          </a:xfrm>
          <a:prstGeom prst="rect">
            <a:avLst/>
          </a:prstGeom>
        </p:spPr>
      </p:pic>
      <p:pic>
        <p:nvPicPr>
          <p:cNvPr id="113" name="Picture 112" descr="noun_174027_cc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482" y="3310569"/>
            <a:ext cx="581425" cy="432237"/>
          </a:xfrm>
          <a:prstGeom prst="rect">
            <a:avLst/>
          </a:prstGeom>
        </p:spPr>
      </p:pic>
      <p:pic>
        <p:nvPicPr>
          <p:cNvPr id="114" name="Picture 113" descr="noun_174059_cc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5" y="1643534"/>
            <a:ext cx="614049" cy="467467"/>
          </a:xfrm>
          <a:prstGeom prst="rect">
            <a:avLst/>
          </a:prstGeom>
        </p:spPr>
      </p:pic>
      <p:sp>
        <p:nvSpPr>
          <p:cNvPr id="4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5770041" y="6492875"/>
            <a:ext cx="65191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E8B0-A2A7-4B0F-B5F8-F72AD7E81E7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58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49817" y="3626068"/>
            <a:ext cx="6867021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49817" y="5023945"/>
            <a:ext cx="6867021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FD135B39-8F9E-CF45-BBD5-B031F2A2E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/>
              <a:t>Ditt navn </a:t>
            </a:r>
            <a:r>
              <a:rPr lang="nb-NO" sz="1200" kern="120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83320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8121" y="3626068"/>
            <a:ext cx="6858717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121" y="5023945"/>
            <a:ext cx="6858717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4B6214A-5351-4D57-8183-F7F8563E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3724F19-627B-7949-AF85-FEE642FD9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/>
              <a:t>Ditt navn </a:t>
            </a:r>
            <a:r>
              <a:rPr lang="nb-NO" sz="1200" kern="120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45718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8121" y="3626068"/>
            <a:ext cx="6858717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121" y="5023945"/>
            <a:ext cx="6858717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E6E97CB-0394-4976-BDCF-53CF6B4E9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59A0E02-AC8C-8A45-ACAD-A9F6AC513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/>
              <a:t>Ditt navn </a:t>
            </a:r>
            <a:r>
              <a:rPr lang="nb-NO" sz="1200" kern="120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85928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0029" y="3626068"/>
            <a:ext cx="6866809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0029" y="5023945"/>
            <a:ext cx="686680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ADD8BE6-4F21-47BF-848C-31C464C0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20442F0-8281-7B40-AA1C-A3C96FF5D5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/>
              <a:t>Ditt navn </a:t>
            </a:r>
            <a:r>
              <a:rPr lang="nb-NO" sz="1200" kern="120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85310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0029" y="3626068"/>
            <a:ext cx="6866809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0029" y="5023945"/>
            <a:ext cx="686680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3463611-1F7E-4B99-B204-0D3CF948E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42DA91D-C825-9741-B5A5-995E5BA8B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/>
              <a:t>Ditt navn </a:t>
            </a:r>
            <a:r>
              <a:rPr lang="nb-NO" sz="1200" kern="120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90369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je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85327"/>
            <a:ext cx="10744200" cy="809559"/>
          </a:xfrm>
        </p:spPr>
        <p:txBody>
          <a:bodyPr anchor="b"/>
          <a:lstStyle/>
          <a:p>
            <a:r>
              <a:rPr lang="nb-NO"/>
              <a:t>Prosjektinformasjon</a:t>
            </a: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461415" y="1562390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err="1"/>
          </a:p>
        </p:txBody>
      </p:sp>
      <p:sp>
        <p:nvSpPr>
          <p:cNvPr id="27" name="TextBox 26"/>
          <p:cNvSpPr txBox="1"/>
          <p:nvPr/>
        </p:nvSpPr>
        <p:spPr>
          <a:xfrm>
            <a:off x="2219281" y="175701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OPPDRAGSGIVER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915549" y="1208227"/>
            <a:ext cx="0" cy="471825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63666" y="3171979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461415" y="479103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err="1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258353" y="2254824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Kundenavn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258353" y="2590705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Kontaktperson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253883" y="1701470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53883" y="2136832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462967" y="324657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err="1"/>
          </a:p>
        </p:txBody>
      </p:sp>
      <p:sp>
        <p:nvSpPr>
          <p:cNvPr id="72" name="TextBox 71"/>
          <p:cNvSpPr txBox="1"/>
          <p:nvPr/>
        </p:nvSpPr>
        <p:spPr>
          <a:xfrm>
            <a:off x="2277405" y="342510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FORMÅL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258353" y="3916486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Kort beskrivelse av prosjektets hensikt og formål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363666" y="4707311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53883" y="379456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277405" y="498499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GJENNOMFØRING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2290895" y="535445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60233" y="5469458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Dato/ tidsrom og annen praktisk info om feltarbeid</a:t>
            </a:r>
          </a:p>
        </p:txBody>
      </p:sp>
      <p:sp>
        <p:nvSpPr>
          <p:cNvPr id="85" name="Oval 84"/>
          <p:cNvSpPr/>
          <p:nvPr/>
        </p:nvSpPr>
        <p:spPr>
          <a:xfrm>
            <a:off x="6176830" y="1562390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err="1"/>
          </a:p>
        </p:txBody>
      </p:sp>
      <p:sp>
        <p:nvSpPr>
          <p:cNvPr id="86" name="TextBox 85"/>
          <p:cNvSpPr txBox="1"/>
          <p:nvPr/>
        </p:nvSpPr>
        <p:spPr>
          <a:xfrm>
            <a:off x="6934696" y="175701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METODE</a:t>
            </a:r>
          </a:p>
        </p:txBody>
      </p:sp>
      <p:sp>
        <p:nvSpPr>
          <p:cNvPr id="88" name="Oval 87"/>
          <p:cNvSpPr/>
          <p:nvPr/>
        </p:nvSpPr>
        <p:spPr>
          <a:xfrm>
            <a:off x="6176830" y="479103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err="1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973767" y="2254822"/>
            <a:ext cx="3273238" cy="720243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Kort om metode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6969297" y="1701470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969297" y="2136832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178382" y="324657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err="1"/>
          </a:p>
        </p:txBody>
      </p:sp>
      <p:sp>
        <p:nvSpPr>
          <p:cNvPr id="96" name="TextBox 95"/>
          <p:cNvSpPr txBox="1"/>
          <p:nvPr/>
        </p:nvSpPr>
        <p:spPr>
          <a:xfrm>
            <a:off x="6992819" y="342510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MÅLGRUPPE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973767" y="3916486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Populasjon og kriterier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6969297" y="379456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992819" y="4984997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UTVALG</a:t>
            </a:r>
          </a:p>
        </p:txBody>
      </p:sp>
      <p:sp>
        <p:nvSpPr>
          <p:cNvPr id="10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6975647" y="5469458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Antall, info om vekting eller lignende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969297" y="5351596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" name="Picture 108" descr="noun_174068_cc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526" y="1616641"/>
            <a:ext cx="628820" cy="466219"/>
          </a:xfrm>
          <a:prstGeom prst="rect">
            <a:avLst/>
          </a:prstGeom>
        </p:spPr>
      </p:pic>
      <p:pic>
        <p:nvPicPr>
          <p:cNvPr id="110" name="Picture 109" descr="noun_174061_cc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561" y="3319449"/>
            <a:ext cx="620185" cy="432027"/>
          </a:xfrm>
          <a:prstGeom prst="rect">
            <a:avLst/>
          </a:prstGeom>
        </p:spPr>
      </p:pic>
      <p:pic>
        <p:nvPicPr>
          <p:cNvPr id="111" name="Picture 110" descr="noun_174073_cc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7" y="4871854"/>
            <a:ext cx="615600" cy="439307"/>
          </a:xfrm>
          <a:prstGeom prst="rect">
            <a:avLst/>
          </a:prstGeom>
          <a:ln>
            <a:noFill/>
          </a:ln>
        </p:spPr>
      </p:pic>
      <p:pic>
        <p:nvPicPr>
          <p:cNvPr id="112" name="Picture 111" descr="noun_174040_cc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856" y="4865921"/>
            <a:ext cx="583407" cy="437444"/>
          </a:xfrm>
          <a:prstGeom prst="rect">
            <a:avLst/>
          </a:prstGeom>
        </p:spPr>
      </p:pic>
      <p:pic>
        <p:nvPicPr>
          <p:cNvPr id="113" name="Picture 112" descr="noun_174027_cc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482" y="3310569"/>
            <a:ext cx="581425" cy="432237"/>
          </a:xfrm>
          <a:prstGeom prst="rect">
            <a:avLst/>
          </a:prstGeom>
        </p:spPr>
      </p:pic>
      <p:pic>
        <p:nvPicPr>
          <p:cNvPr id="114" name="Picture 113" descr="noun_174059_cc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5" y="1643534"/>
            <a:ext cx="614049" cy="467467"/>
          </a:xfrm>
          <a:prstGeom prst="rect">
            <a:avLst/>
          </a:prstGeom>
        </p:spPr>
      </p:pic>
      <p:sp>
        <p:nvSpPr>
          <p:cNvPr id="4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5770041" y="6492875"/>
            <a:ext cx="65191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E8B0-A2A7-4B0F-B5F8-F72AD7E81E7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79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>
                <a:solidFill>
                  <a:schemeClr val="accent1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>
                <a:solidFill>
                  <a:schemeClr val="bg1"/>
                </a:solidFill>
              </a:rPr>
              <a:t> </a:t>
            </a:r>
            <a:r>
              <a:rPr lang="nb-NO" sz="3600">
                <a:solidFill>
                  <a:schemeClr val="bg1"/>
                </a:solidFill>
              </a:rPr>
              <a:t>VIKTIGSTE </a:t>
            </a:r>
            <a:r>
              <a:rPr lang="nb-NO" sz="3600" i="0">
                <a:solidFill>
                  <a:schemeClr val="bg1"/>
                </a:solidFill>
              </a:rPr>
              <a:t>INNSIKTER </a:t>
            </a:r>
            <a:br>
              <a:rPr lang="nb-NO" sz="3600" i="0">
                <a:solidFill>
                  <a:schemeClr val="bg1"/>
                </a:solidFill>
              </a:rPr>
            </a:br>
            <a:r>
              <a:rPr lang="nb-NO" sz="3600" i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732205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553067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5373929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BBC52E5-B1A8-D54D-8D02-A4F69220B4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142150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første hovedfunn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7A73CB26-3347-7E4A-BA0F-D070778DCD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9CEF5868-71CB-564C-8A8F-08C5CFDCD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324236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andre hovedfunn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7277EAD6-5CB2-444F-B285-0FA907B0B4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506323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22894580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>
                <a:solidFill>
                  <a:schemeClr val="accent2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>
                <a:solidFill>
                  <a:schemeClr val="bg1"/>
                </a:solidFill>
              </a:rPr>
              <a:t> </a:t>
            </a:r>
            <a:r>
              <a:rPr lang="nb-NO" sz="3600">
                <a:solidFill>
                  <a:schemeClr val="bg1"/>
                </a:solidFill>
              </a:rPr>
              <a:t>VIKTIGSTE </a:t>
            </a:r>
            <a:r>
              <a:rPr lang="nb-NO" sz="3600" i="0">
                <a:solidFill>
                  <a:schemeClr val="bg1"/>
                </a:solidFill>
              </a:rPr>
              <a:t>INNSIKTER </a:t>
            </a:r>
            <a:br>
              <a:rPr lang="nb-NO" sz="3600" i="0">
                <a:solidFill>
                  <a:schemeClr val="bg1"/>
                </a:solidFill>
              </a:rPr>
            </a:br>
            <a:r>
              <a:rPr lang="nb-NO" sz="3600" i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732205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553067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5373929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41BB7AE-8AA1-154E-AC76-7EB5356B61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5F329DF4-E0F3-554A-8138-BEA1ED5CCB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142150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9B984E01-F479-9248-917D-D0DDACA83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324236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8BBBDF45-9002-5241-B4D6-BB07CA4FC7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506323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9711190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>
                <a:solidFill>
                  <a:schemeClr val="accent5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>
                <a:solidFill>
                  <a:schemeClr val="bg1"/>
                </a:solidFill>
              </a:rPr>
              <a:t> </a:t>
            </a:r>
            <a:r>
              <a:rPr lang="nb-NO" sz="3600">
                <a:solidFill>
                  <a:schemeClr val="bg1"/>
                </a:solidFill>
              </a:rPr>
              <a:t>VIKTIGSTE </a:t>
            </a:r>
            <a:r>
              <a:rPr lang="nb-NO" sz="3600" i="0">
                <a:solidFill>
                  <a:schemeClr val="bg1"/>
                </a:solidFill>
              </a:rPr>
              <a:t>INNSIKTER </a:t>
            </a:r>
            <a:br>
              <a:rPr lang="nb-NO" sz="3600" i="0">
                <a:solidFill>
                  <a:schemeClr val="bg1"/>
                </a:solidFill>
              </a:rPr>
            </a:br>
            <a:r>
              <a:rPr lang="nb-NO" sz="3600" i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732205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553067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5373929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C26D243-0038-764D-AA27-F3908FED2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CA4DA7AF-7EFD-EE4E-BE04-063427552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142150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F5C7B80E-0529-9644-9024-45D5C255E3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324236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A4FF351D-2070-854F-B9CE-34C5740661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506323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181015734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>
                <a:solidFill>
                  <a:schemeClr val="tx2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>
                <a:solidFill>
                  <a:schemeClr val="bg1"/>
                </a:solidFill>
              </a:rPr>
              <a:t> </a:t>
            </a:r>
            <a:r>
              <a:rPr lang="nb-NO" sz="3600">
                <a:solidFill>
                  <a:schemeClr val="bg1"/>
                </a:solidFill>
              </a:rPr>
              <a:t>VIKTIGSTE </a:t>
            </a:r>
            <a:r>
              <a:rPr lang="nb-NO" sz="3600" i="0">
                <a:solidFill>
                  <a:schemeClr val="bg1"/>
                </a:solidFill>
              </a:rPr>
              <a:t>INNSIKTER </a:t>
            </a:r>
            <a:br>
              <a:rPr lang="nb-NO" sz="3600" i="0">
                <a:solidFill>
                  <a:schemeClr val="bg1"/>
                </a:solidFill>
              </a:rPr>
            </a:br>
            <a:r>
              <a:rPr lang="nb-NO" sz="3600" i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732205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553067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5373929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A286EEC-9EFE-F24F-8A42-180D072F52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DE1C5845-07C4-964B-B19E-C4B4207A9B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142150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A340B51F-79A9-F44E-877E-9D3F072CA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324236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7E8635D2-343F-C34A-AC0A-4C09FE27BF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506323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3556131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227716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048578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4869440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7A73CB26-3347-7E4A-BA0F-D070778DCD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F5980FCC-DCF7-594A-BB81-6F5B4A1A3C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917017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96B74D0B-B649-8B45-AC8C-EB763E3152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2737879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364D570B-55AE-0F46-A439-79FDAF67D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4558741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23374437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sikter med kommentar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 userDrawn="1"/>
        </p:nvSpPr>
        <p:spPr>
          <a:xfrm>
            <a:off x="0" y="0"/>
            <a:ext cx="2989943" cy="6873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 userDrawn="1"/>
        </p:nvSpPr>
        <p:spPr>
          <a:xfrm>
            <a:off x="4093029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96B5DE6-8ABA-0A4D-B53C-CA5518C40218}"/>
              </a:ext>
            </a:extLst>
          </p:cNvPr>
          <p:cNvSpPr/>
          <p:nvPr userDrawn="1"/>
        </p:nvSpPr>
        <p:spPr>
          <a:xfrm>
            <a:off x="6910042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7F52D60-60FE-8943-88A3-5F7DFD46F5A5}"/>
              </a:ext>
            </a:extLst>
          </p:cNvPr>
          <p:cNvSpPr/>
          <p:nvPr userDrawn="1"/>
        </p:nvSpPr>
        <p:spPr>
          <a:xfrm>
            <a:off x="9727055" y="769256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3424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 innsikt/ funn </a:t>
            </a:r>
            <a:r>
              <a:rPr lang="nb-NO" err="1"/>
              <a:t>nr</a:t>
            </a:r>
            <a:r>
              <a:rPr lang="nb-NO"/>
              <a:t> 1</a:t>
            </a:r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E02CB417-1777-0E4A-ABD6-EF6EEF604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483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 innsikt/ funn </a:t>
            </a:r>
            <a:r>
              <a:rPr lang="nb-NO" err="1"/>
              <a:t>nr</a:t>
            </a:r>
            <a:r>
              <a:rPr lang="nb-NO"/>
              <a:t> 2</a:t>
            </a:r>
          </a:p>
        </p:txBody>
      </p:sp>
      <p:sp>
        <p:nvSpPr>
          <p:cNvPr id="34" name="Plassholder for tekst 31">
            <a:extLst>
              <a:ext uri="{FF2B5EF4-FFF2-40B4-BE49-F238E27FC236}">
                <a16:creationId xmlns:a16="http://schemas.microsoft.com/office/drawing/2014/main" id="{BD13765C-7F7A-9C4D-88FB-31450E83C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2496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 innsikt/ funn </a:t>
            </a:r>
            <a:r>
              <a:rPr lang="nb-NO" err="1"/>
              <a:t>nr</a:t>
            </a:r>
            <a:r>
              <a:rPr lang="nb-NO"/>
              <a:t> 3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3423" y="4442819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Utfyllende analyse og beskrivelse om innsikt/ funn </a:t>
            </a:r>
            <a:r>
              <a:rPr lang="nb-NO" err="1"/>
              <a:t>nr</a:t>
            </a:r>
            <a:r>
              <a:rPr lang="nb-NO"/>
              <a:t> 1</a:t>
            </a:r>
          </a:p>
        </p:txBody>
      </p:sp>
      <p:sp>
        <p:nvSpPr>
          <p:cNvPr id="37" name="Plassholder for tekst 31">
            <a:extLst>
              <a:ext uri="{FF2B5EF4-FFF2-40B4-BE49-F238E27FC236}">
                <a16:creationId xmlns:a16="http://schemas.microsoft.com/office/drawing/2014/main" id="{614D7501-37D0-8B47-8675-E0D201542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590" y="4449938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Utfyllende analyse og beskrivelse om innsikt/ funn </a:t>
            </a:r>
            <a:r>
              <a:rPr lang="nb-NO" err="1"/>
              <a:t>nr</a:t>
            </a:r>
            <a:r>
              <a:rPr lang="nb-NO"/>
              <a:t> 2</a:t>
            </a:r>
          </a:p>
        </p:txBody>
      </p:sp>
      <p:sp>
        <p:nvSpPr>
          <p:cNvPr id="38" name="Plassholder for tekst 31">
            <a:extLst>
              <a:ext uri="{FF2B5EF4-FFF2-40B4-BE49-F238E27FC236}">
                <a16:creationId xmlns:a16="http://schemas.microsoft.com/office/drawing/2014/main" id="{A006582E-7D37-884E-99FD-A3428832D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5757" y="4457057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Utfyllende analyse og beskrivelse om innsikt/ funn </a:t>
            </a:r>
            <a:r>
              <a:rPr lang="nb-NO" err="1"/>
              <a:t>nr</a:t>
            </a:r>
            <a:r>
              <a:rPr lang="nb-NO"/>
              <a:t> 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481E0E5-AAA1-CA45-8DAD-5DE653EEC8A2}"/>
              </a:ext>
            </a:extLst>
          </p:cNvPr>
          <p:cNvSpPr/>
          <p:nvPr userDrawn="1"/>
        </p:nvSpPr>
        <p:spPr>
          <a:xfrm>
            <a:off x="4507924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147E96E-D8CC-C143-A274-3429F8BA9C3E}"/>
              </a:ext>
            </a:extLst>
          </p:cNvPr>
          <p:cNvSpPr/>
          <p:nvPr userDrawn="1"/>
        </p:nvSpPr>
        <p:spPr>
          <a:xfrm>
            <a:off x="7359983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79ABBBD-289E-E74B-BFC9-B8750F0EAA68}"/>
              </a:ext>
            </a:extLst>
          </p:cNvPr>
          <p:cNvSpPr/>
          <p:nvPr userDrawn="1"/>
        </p:nvSpPr>
        <p:spPr>
          <a:xfrm>
            <a:off x="10212042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E1DCD4A8-6396-6140-805B-26E952D2A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4971" y="4801844"/>
            <a:ext cx="2091128" cy="202118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 userDrawn="1"/>
        </p:nvSpPr>
        <p:spPr>
          <a:xfrm>
            <a:off x="283028" y="0"/>
            <a:ext cx="21045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  <a:p>
            <a:r>
              <a:rPr lang="nb-NO" sz="38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2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3200" b="1" i="1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</a:t>
            </a:r>
          </a:p>
          <a:p>
            <a:r>
              <a:rPr lang="nb-NO" sz="3200" b="1" i="1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og funn</a:t>
            </a:r>
          </a:p>
        </p:txBody>
      </p:sp>
    </p:spTree>
    <p:extLst>
      <p:ext uri="{BB962C8B-B14F-4D97-AF65-F5344CB8AC3E}">
        <p14:creationId xmlns:p14="http://schemas.microsoft.com/office/powerpoint/2010/main" val="83012813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sikter med kommenta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 userDrawn="1"/>
        </p:nvSpPr>
        <p:spPr>
          <a:xfrm>
            <a:off x="0" y="0"/>
            <a:ext cx="12192000" cy="2021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 userDrawn="1"/>
        </p:nvSpPr>
        <p:spPr>
          <a:xfrm>
            <a:off x="782623" y="2261458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4579" y="2265944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 innsikt/ funn </a:t>
            </a:r>
            <a:r>
              <a:rPr lang="nb-NO" err="1"/>
              <a:t>nr</a:t>
            </a:r>
            <a:r>
              <a:rPr lang="nb-NO"/>
              <a:t> 1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7987" y="2261458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Utfyllende analyse og beskrivelse om innsikt/ funn </a:t>
            </a:r>
            <a:r>
              <a:rPr lang="nb-NO" err="1"/>
              <a:t>nr</a:t>
            </a:r>
            <a:r>
              <a:rPr lang="nb-NO"/>
              <a:t> 1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23DD0D1-E6C2-EF4C-8DDB-AA4877198075}"/>
              </a:ext>
            </a:extLst>
          </p:cNvPr>
          <p:cNvSpPr/>
          <p:nvPr userDrawn="1"/>
        </p:nvSpPr>
        <p:spPr>
          <a:xfrm>
            <a:off x="2178378" y="942789"/>
            <a:ext cx="8869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4800" b="1" i="1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 og funn</a:t>
            </a:r>
            <a:endParaRPr lang="nb-NO" sz="3600" b="1" i="1">
              <a:solidFill>
                <a:schemeClr val="bg1"/>
              </a:solidFill>
              <a:latin typeface="Century Schoolbook" panose="02040604050505020304" pitchFamily="18" charset="0"/>
              <a:ea typeface="Arial" charset="0"/>
              <a:cs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7225DC1-14A7-4B4F-834E-0FC8CADE7EB9}"/>
              </a:ext>
            </a:extLst>
          </p:cNvPr>
          <p:cNvSpPr/>
          <p:nvPr userDrawn="1"/>
        </p:nvSpPr>
        <p:spPr>
          <a:xfrm>
            <a:off x="782623" y="3590304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8F560FB-FDA8-6849-805D-F63BF1E77DC3}"/>
              </a:ext>
            </a:extLst>
          </p:cNvPr>
          <p:cNvSpPr/>
          <p:nvPr userDrawn="1"/>
        </p:nvSpPr>
        <p:spPr>
          <a:xfrm>
            <a:off x="782623" y="4919150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8" name="Plassholder for tekst 31">
            <a:extLst>
              <a:ext uri="{FF2B5EF4-FFF2-40B4-BE49-F238E27FC236}">
                <a16:creationId xmlns:a16="http://schemas.microsoft.com/office/drawing/2014/main" id="{6D2751FC-54FA-0041-9C2B-B6E3B373D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44579" y="3594790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 innsikt/ funn </a:t>
            </a:r>
            <a:r>
              <a:rPr lang="nb-NO" err="1"/>
              <a:t>nr</a:t>
            </a:r>
            <a:r>
              <a:rPr lang="nb-NO"/>
              <a:t> 2</a:t>
            </a:r>
          </a:p>
        </p:txBody>
      </p:sp>
      <p:sp>
        <p:nvSpPr>
          <p:cNvPr id="19" name="Plassholder for tekst 31">
            <a:extLst>
              <a:ext uri="{FF2B5EF4-FFF2-40B4-BE49-F238E27FC236}">
                <a16:creationId xmlns:a16="http://schemas.microsoft.com/office/drawing/2014/main" id="{C1906359-4731-914C-A6A9-5B0BB8F02F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7987" y="3590304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Utfyllende analyse og beskrivelse om innsikt/ funn </a:t>
            </a:r>
            <a:r>
              <a:rPr lang="nb-NO" err="1"/>
              <a:t>nr</a:t>
            </a:r>
            <a:r>
              <a:rPr lang="nb-NO"/>
              <a:t> 2</a:t>
            </a:r>
          </a:p>
        </p:txBody>
      </p:sp>
      <p:sp>
        <p:nvSpPr>
          <p:cNvPr id="20" name="Plassholder for tekst 31">
            <a:extLst>
              <a:ext uri="{FF2B5EF4-FFF2-40B4-BE49-F238E27FC236}">
                <a16:creationId xmlns:a16="http://schemas.microsoft.com/office/drawing/2014/main" id="{8D82AE4A-0365-6A47-A1D8-D30C4D5B5F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44579" y="4923636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/>
              <a:t>Skriv inn innsikt/ funn </a:t>
            </a:r>
            <a:r>
              <a:rPr lang="nb-NO" err="1"/>
              <a:t>nr</a:t>
            </a:r>
            <a:r>
              <a:rPr lang="nb-NO"/>
              <a:t> 3</a:t>
            </a:r>
          </a:p>
        </p:txBody>
      </p:sp>
      <p:sp>
        <p:nvSpPr>
          <p:cNvPr id="21" name="Plassholder for tekst 31">
            <a:extLst>
              <a:ext uri="{FF2B5EF4-FFF2-40B4-BE49-F238E27FC236}">
                <a16:creationId xmlns:a16="http://schemas.microsoft.com/office/drawing/2014/main" id="{DE16064B-7E10-6D4A-A877-624190A45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47987" y="4919150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Utfyllende analyse og beskrivelse om innsikt/ funn </a:t>
            </a:r>
            <a:r>
              <a:rPr lang="nb-NO" err="1"/>
              <a:t>nr</a:t>
            </a:r>
            <a:r>
              <a:rPr lang="nb-NO"/>
              <a:t> 3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D2A5DE6-39B2-8445-82F0-AF7CD21D37BF}"/>
              </a:ext>
            </a:extLst>
          </p:cNvPr>
          <p:cNvSpPr/>
          <p:nvPr userDrawn="1"/>
        </p:nvSpPr>
        <p:spPr>
          <a:xfrm>
            <a:off x="6424381" y="271140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400ABC8-298A-414D-A925-A0A52C93ABE6}"/>
              </a:ext>
            </a:extLst>
          </p:cNvPr>
          <p:cNvSpPr/>
          <p:nvPr userDrawn="1"/>
        </p:nvSpPr>
        <p:spPr>
          <a:xfrm>
            <a:off x="6424381" y="4040246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2F5ECA3-CF91-C34B-A769-6BF2FF526C94}"/>
              </a:ext>
            </a:extLst>
          </p:cNvPr>
          <p:cNvSpPr/>
          <p:nvPr userDrawn="1"/>
        </p:nvSpPr>
        <p:spPr>
          <a:xfrm>
            <a:off x="6424381" y="536909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04344B05-12E9-194A-BD14-8FFFD80FB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355734" y="-1059"/>
            <a:ext cx="1836266" cy="1774846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 userDrawn="1"/>
        </p:nvSpPr>
        <p:spPr>
          <a:xfrm>
            <a:off x="274624" y="-312848"/>
            <a:ext cx="2104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26193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enso som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9787" y="1558455"/>
            <a:ext cx="10548938" cy="4654085"/>
          </a:xfrm>
        </p:spPr>
        <p:txBody>
          <a:bodyPr>
            <a:normAutofit/>
          </a:bodyPr>
          <a:lstStyle>
            <a:lvl1pPr marL="407988" indent="-396875">
              <a:tabLst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92223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oransj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9787" y="1558455"/>
            <a:ext cx="10548938" cy="4654085"/>
          </a:xfrm>
        </p:spPr>
        <p:txBody>
          <a:bodyPr>
            <a:normAutofit/>
          </a:bodyPr>
          <a:lstStyle>
            <a:lvl1pPr marL="407988" indent="-396875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43027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43" y="365126"/>
            <a:ext cx="10538281" cy="8423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844647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1867177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0443" y="353094"/>
            <a:ext cx="10538281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1"/>
          </p:nvPr>
        </p:nvSpPr>
        <p:spPr>
          <a:xfrm>
            <a:off x="850443" y="1558092"/>
            <a:ext cx="10538281" cy="4352925"/>
          </a:xfrm>
        </p:spPr>
        <p:txBody>
          <a:bodyPr>
            <a:normAutofit/>
          </a:bodyPr>
          <a:lstStyle>
            <a:lvl1pPr marL="407988" indent="-396875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11" name="Ellipse 10"/>
          <p:cNvSpPr/>
          <p:nvPr userDrawn="1"/>
        </p:nvSpPr>
        <p:spPr>
          <a:xfrm>
            <a:off x="833411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803658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1861278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95223" y="6101395"/>
            <a:ext cx="9188826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Skriv inn spørsmålet</a:t>
            </a:r>
          </a:p>
        </p:txBody>
      </p:sp>
      <p:sp>
        <p:nvSpPr>
          <p:cNvPr id="23" name="Plassholder for tekst 21">
            <a:extLst>
              <a:ext uri="{FF2B5EF4-FFF2-40B4-BE49-F238E27FC236}">
                <a16:creationId xmlns:a16="http://schemas.microsoft.com/office/drawing/2014/main" id="{E930AC73-380A-154C-8CB8-F8135A28EE0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07899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Skriv n</a:t>
            </a:r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EB711907-31E8-D242-AE65-270D9DA82D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6493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8838E-DF7B-E142-A759-CFB4D1E8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3" y="353094"/>
            <a:ext cx="10538281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309A200-F0A8-CB4F-B2E1-B0D488C6A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diagram 4">
            <a:extLst>
              <a:ext uri="{FF2B5EF4-FFF2-40B4-BE49-F238E27FC236}">
                <a16:creationId xmlns:a16="http://schemas.microsoft.com/office/drawing/2014/main" id="{0BA6DF77-80B4-974C-AC94-120775868B9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558091"/>
            <a:ext cx="6878638" cy="4372358"/>
          </a:xfrm>
        </p:spPr>
        <p:txBody>
          <a:bodyPr>
            <a:normAutofit/>
          </a:bodyPr>
          <a:lstStyle>
            <a:lvl1pPr marL="361950" indent="-350838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730160E5-6972-034B-84EF-6D8D58B9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638" y="1558091"/>
            <a:ext cx="3229437" cy="4372358"/>
          </a:xfrm>
        </p:spPr>
        <p:txBody>
          <a:bodyPr>
            <a:normAutofit/>
          </a:bodyPr>
          <a:lstStyle>
            <a:lvl1pPr marL="361950" indent="-361950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04271477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53094"/>
            <a:ext cx="10548937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47441"/>
            <a:ext cx="5086815" cy="7529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9460" y="5547441"/>
            <a:ext cx="5076372" cy="7529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1C2300F2-3BA0-D74D-A63D-99A4018DC10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558091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/>
              <a:t>Sett inn tekst, bilde, grafikk, tabell </a:t>
            </a:r>
            <a:r>
              <a:rPr lang="nb-NO" err="1"/>
              <a:t>etc</a:t>
            </a:r>
            <a:endParaRPr lang="nb-NO"/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9BF6BF25-2A25-F74C-B64F-4ABC626297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9461" y="1558091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/>
              <a:t>Sett inn tekst, bilde, grafikk, tabell </a:t>
            </a:r>
            <a:r>
              <a:rPr lang="nb-NO" err="1"/>
              <a:t>etc</a:t>
            </a:r>
            <a:endParaRPr lang="nb-NO"/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27953699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292" y="5603121"/>
            <a:ext cx="6870546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8637" y="5603121"/>
            <a:ext cx="3240088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28B3A253-A354-3644-B90D-97CD7B25A9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48638" y="1558728"/>
            <a:ext cx="3240086" cy="1934585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/>
              <a:t>Sett inn tekst, bilde, grafikk, tabell </a:t>
            </a:r>
            <a:r>
              <a:rPr lang="nb-NO" err="1"/>
              <a:t>etc</a:t>
            </a:r>
            <a:endParaRPr lang="nb-NO"/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1" name="Plassholder for innhold 9">
            <a:extLst>
              <a:ext uri="{FF2B5EF4-FFF2-40B4-BE49-F238E27FC236}">
                <a16:creationId xmlns:a16="http://schemas.microsoft.com/office/drawing/2014/main" id="{9CAE3375-6A56-A14A-AFAD-F499007F6D7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48637" y="3613492"/>
            <a:ext cx="3240086" cy="1934585"/>
          </a:xfrm>
        </p:spPr>
        <p:txBody>
          <a:bodyPr>
            <a:normAutofit/>
          </a:bodyPr>
          <a:lstStyle>
            <a:lvl1pPr marL="407988" indent="-40798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/>
              <a:t>Sett inn tekst, bilde, grafikk, tabell </a:t>
            </a:r>
            <a:r>
              <a:rPr lang="nb-NO" err="1"/>
              <a:t>etc</a:t>
            </a:r>
            <a:endParaRPr lang="nb-NO"/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1A2BECB2-E21A-D143-9FC4-9AF4F76D97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6291" y="1558727"/>
            <a:ext cx="6870547" cy="3989350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/>
              <a:t>Sett inn tekst, bilde, grafikk, tabell </a:t>
            </a:r>
            <a:r>
              <a:rPr lang="nb-NO" err="1"/>
              <a:t>etc</a:t>
            </a:r>
            <a:endParaRPr lang="nb-NO"/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90478180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FB437-0461-2C46-BD9A-75C71DB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3DAB8B5-745E-4246-B72F-DCB462DF5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C9361B1-6EE1-1142-A167-B63516ECAA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4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C1E84BF3-B105-FC4B-A41E-9F1745C9B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5163" y="1550214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B917B42-EA6F-F74D-B219-BFC2DEFECE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643" y="1550213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9D4E1D3F-BAF2-5C48-AD12-A6CDBE5DDF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209459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ECBDF0A-B6C2-8842-AA82-B6D2A2600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62" y="4209459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46F2F0BC-84D6-9547-83C5-B3733799E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8638" y="4209457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618480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227715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048577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4869439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41BB7AE-8AA1-154E-AC76-7EB5356B61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0686B3E9-9F87-3E4C-9309-538F51E9B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91701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6027C2B1-14F7-DA4F-B8A0-BC3B3405E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273787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FAC3FDBC-AEA4-9548-BBA1-85846E206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455874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3709541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803492-86A1-3B43-8F49-2270DB89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251EF96-E262-8A43-9FF1-3D218FDE9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CC0443D-BE2E-B449-962F-A26FD0EE4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5"/>
            <a:ext cx="3241675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18CA529-57A7-3143-8233-D398B30C50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3997588"/>
            <a:ext cx="3241675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3629165D-B7CE-2D4F-B169-49AAA89AC2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75163" y="1550214"/>
            <a:ext cx="6878636" cy="4755481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/>
              <a:t>Sett inn tekst, bilde, grafikk, tabell </a:t>
            </a:r>
            <a:r>
              <a:rPr lang="nb-NO" err="1"/>
              <a:t>etc</a:t>
            </a:r>
            <a:endParaRPr lang="nb-NO"/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4259527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o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9D98B4B5-A15A-2148-8C10-03CD6E338E7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553129"/>
            <a:ext cx="5350727" cy="453543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/>
              <a:t>Sett inn tekst, bilde, grafikk, tabell </a:t>
            </a:r>
            <a:r>
              <a:rPr lang="nb-NO" err="1"/>
              <a:t>etc</a:t>
            </a:r>
            <a:endParaRPr lang="nb-NO"/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924" y="3981281"/>
            <a:ext cx="2280425" cy="209195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FDC07540-6389-2049-B653-C40FF9FFB8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47346" y="3981703"/>
            <a:ext cx="2280424" cy="21068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924" y="1568756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9F14AE4-A489-8840-BD88-4619CDF088E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7345" y="1568755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3594351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3966" y="4903344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66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3948E2E-CEC7-B44E-A3CE-7F445FC9D4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75163" y="4903344"/>
            <a:ext cx="3235488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8DEE45E7-9C90-0B49-A7F6-8EF7C67660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1792" y="4903344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256829F3-C9D2-4D40-B79C-47D9EBEE469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87289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4BC17207-417A-5A47-B043-A2EB68C8BB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52981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3293827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6292" y="156256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1306" y="1562564"/>
            <a:ext cx="2654861" cy="4706395"/>
          </a:xfrm>
        </p:spPr>
        <p:txBody>
          <a:bodyPr anchor="ctr">
            <a:normAutofit/>
          </a:bodyPr>
          <a:lstStyle>
            <a:lvl1pPr marL="0" indent="0">
              <a:buNone/>
              <a:defRPr sz="1600" i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sette inn sitat(er)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C73D928-1114-7E48-BC53-79F7F454BC7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61" y="3692414"/>
            <a:ext cx="486181" cy="4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951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bilde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4493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5955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78141" y="3393107"/>
            <a:ext cx="2707558" cy="2851576"/>
          </a:xfrm>
        </p:spPr>
        <p:txBody>
          <a:bodyPr anchor="ctr">
            <a:normAutofit/>
          </a:bodyPr>
          <a:lstStyle>
            <a:lvl1pPr marL="0" indent="0">
              <a:buNone/>
              <a:defRPr sz="1800" i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sette inn sitat(er)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60061" y="1559554"/>
            <a:ext cx="3228664" cy="161750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A1B623F-DADA-6347-8D4D-2A4D937FF80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61" y="4575804"/>
            <a:ext cx="486181" cy="4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396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21" y="195755"/>
            <a:ext cx="6878638" cy="10012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833" y="155955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8638" y="0"/>
            <a:ext cx="4043361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51555434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stor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97" y="195755"/>
            <a:ext cx="6902928" cy="10012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5797" y="1559554"/>
            <a:ext cx="690292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079875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4669279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4F61E5-ADFC-764C-BDEA-338E2B345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sette inn sitat(er)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613647" cy="155967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8A155CE-6C25-8B42-B449-2290CF6D95E7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A7D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5C82BA5-CA48-994F-A027-126CF768B9EC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61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1885" cy="156763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1CB141D8-935D-7147-9AAD-764256BA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5EB0C920-698A-0F42-961C-EED22CEDB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7FF9C1B-FF8C-2A4C-A2A5-0F04077DF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67636"/>
            <a:ext cx="2950030" cy="4699349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4554151-4B95-EA45-BFF3-33FC242A2AB4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FE9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20A04F7F-99A5-F04D-9786-7E6045CB0AB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65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1885" cy="156763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05B29334-1C9A-3841-BF36-077FF83C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17D5F5EA-14AD-D64D-9AE0-3FECF8D6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515B2589-36F1-2F4E-AC3A-AD174EB92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1557338"/>
            <a:ext cx="2948441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48378F6-64F9-724A-98EC-0BED2E7ECA0E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60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A6BA8BDE-7FCF-2A4C-B7CB-47FAAADB4A0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11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63" Type="http://schemas.openxmlformats.org/officeDocument/2006/relationships/slideLayout" Target="../slideLayouts/slideLayout131.xml"/><Relationship Id="rId68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75.xml"/><Relationship Id="rId7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slideLayout" Target="../slideLayouts/slideLayout126.xml"/><Relationship Id="rId66" Type="http://schemas.openxmlformats.org/officeDocument/2006/relationships/slideLayout" Target="../slideLayouts/slideLayout134.xml"/><Relationship Id="rId74" Type="http://schemas.openxmlformats.org/officeDocument/2006/relationships/image" Target="../media/image1.png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slideLayout" Target="../slideLayouts/slideLayout128.xml"/><Relationship Id="rId65" Type="http://schemas.openxmlformats.org/officeDocument/2006/relationships/slideLayout" Target="../slideLayouts/slideLayout133.xml"/><Relationship Id="rId73" Type="http://schemas.openxmlformats.org/officeDocument/2006/relationships/theme" Target="../theme/theme2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64" Type="http://schemas.openxmlformats.org/officeDocument/2006/relationships/slideLayout" Target="../slideLayouts/slideLayout132.xml"/><Relationship Id="rId69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72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slideLayout" Target="../slideLayouts/slideLayout127.xml"/><Relationship Id="rId67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62" Type="http://schemas.openxmlformats.org/officeDocument/2006/relationships/slideLayout" Target="../slideLayouts/slideLayout130.xml"/><Relationship Id="rId70" Type="http://schemas.openxmlformats.org/officeDocument/2006/relationships/slideLayout" Target="../slideLayouts/slideLayout138.xml"/><Relationship Id="rId75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0443" y="365126"/>
            <a:ext cx="10538281" cy="842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565329"/>
            <a:ext cx="10550525" cy="4611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1808" y="6534854"/>
            <a:ext cx="688383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8EBEDB9-6D23-2149-9EBD-42A01368E208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9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  <p:sldLayoutId id="2147483722" r:id="rId57"/>
    <p:sldLayoutId id="2147483723" r:id="rId58"/>
    <p:sldLayoutId id="2147483724" r:id="rId59"/>
    <p:sldLayoutId id="2147483725" r:id="rId60"/>
    <p:sldLayoutId id="2147483726" r:id="rId61"/>
    <p:sldLayoutId id="2147483727" r:id="rId62"/>
    <p:sldLayoutId id="2147483728" r:id="rId63"/>
    <p:sldLayoutId id="2147483729" r:id="rId64"/>
    <p:sldLayoutId id="2147483730" r:id="rId65"/>
    <p:sldLayoutId id="2147483731" r:id="rId66"/>
    <p:sldLayoutId id="2147483732" r:id="rId67"/>
    <p:sldLayoutId id="2147483733" r:id="rId6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1950" indent="-474663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71"/>
        </a:buBlip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529">
          <p15:clr>
            <a:srgbClr val="F26B43"/>
          </p15:clr>
        </p15:guide>
        <p15:guide id="3" pos="7174">
          <p15:clr>
            <a:srgbClr val="F26B43"/>
          </p15:clr>
        </p15:guide>
        <p15:guide id="4" pos="2570">
          <p15:clr>
            <a:srgbClr val="F26B43"/>
          </p15:clr>
        </p15:guide>
        <p15:guide id="5" pos="2819">
          <p15:clr>
            <a:srgbClr val="F26B43"/>
          </p15:clr>
        </p15:guide>
        <p15:guide id="6" pos="4861">
          <p15:clr>
            <a:srgbClr val="F26B43"/>
          </p15:clr>
        </p15:guide>
        <p15:guide id="7" pos="5133">
          <p15:clr>
            <a:srgbClr val="F26B43"/>
          </p15:clr>
        </p15:guide>
        <p15:guide id="8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0443" y="365126"/>
            <a:ext cx="10538281" cy="842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565329"/>
            <a:ext cx="10550525" cy="4611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1808" y="6534854"/>
            <a:ext cx="688383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8EBEDB9-6D23-2149-9EBD-42A01368E208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3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  <p:sldLayoutId id="2147483777" r:id="rId43"/>
    <p:sldLayoutId id="2147483778" r:id="rId44"/>
    <p:sldLayoutId id="2147483779" r:id="rId45"/>
    <p:sldLayoutId id="2147483780" r:id="rId46"/>
    <p:sldLayoutId id="2147483781" r:id="rId47"/>
    <p:sldLayoutId id="2147483782" r:id="rId48"/>
    <p:sldLayoutId id="2147483783" r:id="rId49"/>
    <p:sldLayoutId id="2147483784" r:id="rId50"/>
    <p:sldLayoutId id="2147483785" r:id="rId51"/>
    <p:sldLayoutId id="2147483786" r:id="rId52"/>
    <p:sldLayoutId id="2147483787" r:id="rId53"/>
    <p:sldLayoutId id="2147483788" r:id="rId54"/>
    <p:sldLayoutId id="2147483789" r:id="rId55"/>
    <p:sldLayoutId id="2147483790" r:id="rId56"/>
    <p:sldLayoutId id="2147483791" r:id="rId57"/>
    <p:sldLayoutId id="2147483792" r:id="rId58"/>
    <p:sldLayoutId id="2147483793" r:id="rId59"/>
    <p:sldLayoutId id="2147483794" r:id="rId60"/>
    <p:sldLayoutId id="2147483795" r:id="rId61"/>
    <p:sldLayoutId id="2147483796" r:id="rId62"/>
    <p:sldLayoutId id="2147483797" r:id="rId63"/>
    <p:sldLayoutId id="2147483798" r:id="rId64"/>
    <p:sldLayoutId id="2147483799" r:id="rId65"/>
    <p:sldLayoutId id="2147483800" r:id="rId66"/>
    <p:sldLayoutId id="2147483801" r:id="rId67"/>
    <p:sldLayoutId id="2147483802" r:id="rId68"/>
    <p:sldLayoutId id="2147483803" r:id="rId69"/>
    <p:sldLayoutId id="2147483804" r:id="rId70"/>
    <p:sldLayoutId id="2147483805" r:id="rId71"/>
    <p:sldLayoutId id="2147483806" r:id="rId72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1950" indent="-474663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75"/>
        </a:buBlip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529">
          <p15:clr>
            <a:srgbClr val="F26B43"/>
          </p15:clr>
        </p15:guide>
        <p15:guide id="3" pos="7174">
          <p15:clr>
            <a:srgbClr val="F26B43"/>
          </p15:clr>
        </p15:guide>
        <p15:guide id="4" pos="2570">
          <p15:clr>
            <a:srgbClr val="F26B43"/>
          </p15:clr>
        </p15:guide>
        <p15:guide id="5" pos="2819">
          <p15:clr>
            <a:srgbClr val="F26B43"/>
          </p15:clr>
        </p15:guide>
        <p15:guide id="6" pos="4861">
          <p15:clr>
            <a:srgbClr val="F26B43"/>
          </p15:clr>
        </p15:guide>
        <p15:guide id="7" pos="5133">
          <p15:clr>
            <a:srgbClr val="F26B43"/>
          </p15:clr>
        </p15:guide>
        <p15:guide id="8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29.svg"/><Relationship Id="rId10" Type="http://schemas.openxmlformats.org/officeDocument/2006/relationships/chart" Target="../charts/chart2.xml"/><Relationship Id="rId4" Type="http://schemas.openxmlformats.org/officeDocument/2006/relationships/image" Target="../media/image28.pn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D7B0204-DE07-4C51-4BD5-C06E261BDD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NHO Sykepleierundersøkelse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0E17305-714A-66D4-D0DF-9DEC70E13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98636A-D4DD-0099-3C7C-397571E51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37061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7: Spiller det noen rolle for deg om din fremtidige arbeidsgiver tilhører privat, offentlig eller ideell sektor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7: Spiller det noen rolle for deg om din fremtidige arbeidsgiver tilhører privat, offentlig eller ideell sektor? title" descr="Title: 206b26c4-2411-4fea-8a8e-5f34a49395dc Spm7: Spiller det noen rolle for deg om din fremtidige arbeidsgiver tilhører privat, offentlig eller ideell sektor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Sektor: Betydning for studenter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03696-1C64-D818-103D-6263F79B1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Til sammen mener 60 % av sykepleiestudentene at det er av liten eller ingen betydning hvilken sektor sin fremtidige arbeidsgiver tilhører.</a:t>
            </a:r>
          </a:p>
          <a:p>
            <a:r>
              <a:rPr lang="nb-NO" sz="1200" b="1"/>
              <a:t>Ingen</a:t>
            </a:r>
            <a:r>
              <a:rPr lang="nb-NO" sz="1200"/>
              <a:t> svarer at dette betyr mye.</a:t>
            </a:r>
          </a:p>
          <a:p>
            <a:r>
              <a:rPr lang="nb-NO" sz="1200"/>
              <a:t>Blant de som svarer at sektor </a:t>
            </a:r>
            <a:r>
              <a:rPr lang="nb-NO" sz="1200" b="1"/>
              <a:t>betyr litt</a:t>
            </a:r>
            <a:r>
              <a:rPr lang="nb-NO" sz="1200"/>
              <a:t>, ønsker halvparten fremtidig jobb i privat sektor og halvparten i offentlig sektor. (Per oppfølgingsspørsmål: «I hvilken av disse sektorene ønsker du å jobbe?», n = 4.)</a:t>
            </a:r>
          </a:p>
        </p:txBody>
      </p:sp>
      <p:graphicFrame>
        <p:nvGraphicFramePr>
          <p:cNvPr id="4" name="Spm7: Spiller det noen rolle for deg om din fremtidige arbeidsgiver tilhører privat, offentlig eller ideell sektor?" descr="206b26c4-2411-4fea-8a8e-5f34a49395dc Spm7: Spiller det noen rolle for deg om din fremtidige arbeidsgiver tilhører privat, offentlig eller ideell sektor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24634498"/>
              </p:ext>
            </p:extLst>
          </p:nvPr>
        </p:nvGraphicFramePr>
        <p:xfrm>
          <a:off x="4494213" y="703263"/>
          <a:ext cx="6894512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B119A0-9E67-FD46-E9E5-DDF51A230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15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70B66A-1533-CA72-4AF1-3E2FF747BF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Spiller det noen rolle for deg om din fremtidige arbeidsgiver tilhører privat, offentlig eller ideell sektor?</a:t>
            </a:r>
            <a:br>
              <a:rPr lang="nb-NO"/>
            </a:br>
            <a:r>
              <a:rPr lang="nb-NO" i="1"/>
              <a:t>Base: Sykepleiestudenter.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10_1: Hva var den viktigste årsaken til at du valgte din nåværende arbeidsplass/arbeidsgiver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10_1: Hva var den viktigste årsaken til at du valgte din nåværende arbeidsplass/arbeidsgiver? title" descr="Title: 768330fb-b193-47ec-b470-6926935b7a7d Spm10_1: Hva var den viktigste årsaken til at du valgte din nåværende arbeidsplass/arbeidsgiver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Valg av arbeidsplass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C1962-30B2-75DA-1004-492DD3B6A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 b="1"/>
              <a:t>Geografisk plassering i forhold til hvor jeg bor</a:t>
            </a:r>
            <a:r>
              <a:rPr lang="nb-NO" sz="1200"/>
              <a:t> er årsaken som både er hyppigst valgt som viktigste årsak og som annen årsak for valg av nåværende arbeidsplass eller -giver. Til sammen oppgir 65 % dette som en årsak.</a:t>
            </a:r>
          </a:p>
          <a:p>
            <a:r>
              <a:rPr lang="nb-NO" sz="1200"/>
              <a:t>På andreplass har vi </a:t>
            </a:r>
            <a:r>
              <a:rPr lang="nb-NO" sz="1200" b="1"/>
              <a:t>Interesse for yrket</a:t>
            </a:r>
            <a:r>
              <a:rPr lang="nb-NO" sz="1200"/>
              <a:t>, med til sammen 59 %.</a:t>
            </a:r>
          </a:p>
          <a:p>
            <a:r>
              <a:rPr lang="nb-NO" sz="1200" b="1"/>
              <a:t>Gode fysiske fasiliteter</a:t>
            </a:r>
            <a:r>
              <a:rPr lang="nb-NO" sz="1200"/>
              <a:t> er for </a:t>
            </a:r>
            <a:r>
              <a:rPr lang="nb-NO" sz="1200" b="1"/>
              <a:t>færrest</a:t>
            </a:r>
            <a:r>
              <a:rPr lang="nb-NO" sz="1200"/>
              <a:t> en årsak til valg av arbeidsgiver – både som viktigst og som annen årsak til valg av arbeidsplass</a:t>
            </a:r>
          </a:p>
          <a:p>
            <a:r>
              <a:rPr lang="nb-NO" sz="1200"/>
              <a:t>Hele 20 % oppgir </a:t>
            </a:r>
            <a:r>
              <a:rPr lang="nb-NO" sz="1200" b="1"/>
              <a:t>andre årsaker </a:t>
            </a:r>
            <a:r>
              <a:rPr lang="nb-NO" sz="1200"/>
              <a:t>for valg av arbeidsplass. Fritekstsvar kan leses i vedlegg.</a:t>
            </a:r>
          </a:p>
        </p:txBody>
      </p:sp>
      <p:graphicFrame>
        <p:nvGraphicFramePr>
          <p:cNvPr id="4" name="Spm10_1: Hva var den viktigste årsaken til at du valgte din nåværende arbeidsplass/arbeidsgiver?" descr="768330fb-b193-47ec-b470-6926935b7a7d Spm10_1: Hva var den viktigste årsaken til at du valgte din nåværende arbeidsplass/arbeidsgiver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82205530"/>
              </p:ext>
            </p:extLst>
          </p:nvPr>
        </p:nvGraphicFramePr>
        <p:xfrm>
          <a:off x="4494213" y="703263"/>
          <a:ext cx="7697788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E693A7-D3CD-D022-1733-269CF2B40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289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D8E135-D1E8-14D3-C448-43CEEB97BE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Hva er den viktigste årsaken til at du valgte din nåværende arbeidsplass/arbeidsgiver? /</a:t>
            </a:r>
            <a:br>
              <a:rPr lang="nb-NO"/>
            </a:br>
            <a:r>
              <a:rPr lang="nb-NO"/>
              <a:t>Hva er andre årsaker til at du valgte din nåværende arbeidsplass/arbeidsgiver?</a:t>
            </a:r>
            <a:br>
              <a:rPr lang="nb-NO"/>
            </a:br>
            <a:r>
              <a:rPr lang="nb-NO" i="1"/>
              <a:t>Base: Sykepleiere og tidligere sykepleiere.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9: Hvor motivert vil du si du er for å fortsette som sykepleier? Vil du si du er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9: Hvor motivert vil du si du er for å fortsette som sykepleier? Vil du si du er: title" descr="Title: 65aa67bd-1c4c-45cc-8e82-d91b89388ef0 Spm9: Hvor motivert vil du si du er for å fortsette som sykepleier? Vil du si du er: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Motivasjon for sykepleieryrket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12843-5270-3AA0-7902-ED252030F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300"/>
              <a:t>Majoriteten av nåværende sykepleiere er ganske eller svært motiverte til å fortsette i sitt yrke.</a:t>
            </a:r>
          </a:p>
          <a:p>
            <a:r>
              <a:rPr lang="nb-NO" sz="1300"/>
              <a:t>Dette fordeler seg omtrent likt uavhengig av kjønn og sektor. Her finnes ingen signifikante forskjeller.</a:t>
            </a:r>
          </a:p>
          <a:p>
            <a:r>
              <a:rPr lang="nb-NO" sz="1300"/>
              <a:t>I aldersgruppen 50+ er dog en signifikant høyere andel ganske eller svært motiverte til å fortsette i sitt yrke sammenlignet med øvrige aldersgrupper.</a:t>
            </a:r>
          </a:p>
          <a:p>
            <a:endParaRPr lang="nb-NO"/>
          </a:p>
          <a:p>
            <a:endParaRPr lang="nb-NO"/>
          </a:p>
        </p:txBody>
      </p:sp>
      <p:graphicFrame>
        <p:nvGraphicFramePr>
          <p:cNvPr id="4" name="Spm9: Hvor motivert vil du si du er for å fortsette som sykepleier? Vil du si du er:" descr="65aa67bd-1c4c-45cc-8e82-d91b89388ef0 Spm9: Hvor motivert vil du si du er for å fortsette som sykepleier? Vil du si du er: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3322043"/>
              </p:ext>
            </p:extLst>
          </p:nvPr>
        </p:nvGraphicFramePr>
        <p:xfrm>
          <a:off x="4494213" y="703263"/>
          <a:ext cx="6894512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7162CD-E7C2-AAF0-E602-B8C5A15D5F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212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29264C-9C19-7551-559F-9193EE7722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Hvor motivert vil du si du er for å fortsette som sykepleier? Vil du si du er:</a:t>
            </a:r>
            <a:br>
              <a:rPr lang="nb-NO"/>
            </a:br>
            <a:r>
              <a:rPr lang="nb-NO" i="1"/>
              <a:t>Base: Nåværende sykepleiere.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211C-DADE-123F-09A1-0E25EDDF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Utfordringer og potensielle løsninger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C518E-9505-AECF-6178-7B2DB8BB6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E1D25-EB12-A280-5B9B-71C57104A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Sykepleiere og tidligere sykepleiere</a:t>
            </a:r>
          </a:p>
        </p:txBody>
      </p:sp>
    </p:spTree>
    <p:extLst>
      <p:ext uri="{BB962C8B-B14F-4D97-AF65-F5344CB8AC3E}">
        <p14:creationId xmlns:p14="http://schemas.microsoft.com/office/powerpoint/2010/main" val="33462778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11: Hvor sannsynlig er det at du arbeider som sykepleier om 5 år? Vil du si dette er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11: Hvor sannsynlig er det at du arbeider som sykepleier om 5 år? Vil du si dette er: title" descr="Title: c97f972d-8dd9-438b-82cd-87c688ccfae0 Spm11: Hvor sannsynlig er det at du arbeider som sykepleier om 5 år? Vil du si dette er: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Fremtidsutsikter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75923-C823-CBDF-0AE7-F544E09077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For til sammen 64 % er det ganske eller svært sannsynlig at de arbeider som sykepleier også om fem år.</a:t>
            </a:r>
          </a:p>
          <a:p>
            <a:r>
              <a:rPr lang="nb-NO" sz="1200"/>
              <a:t>For 29 % er det mindre eller helt usannsynlig at de blir værende i sykepleierjobben fem år fram i tid.</a:t>
            </a:r>
          </a:p>
          <a:p>
            <a:r>
              <a:rPr lang="nb-NO" sz="1200"/>
              <a:t>Resultatene speiler motivasjonen for å fortsette som sykepleier. Respondenter med motivasjon for å fortsette i yrket svarer i signifikant større grad at det er svært eller ganske sannsynlig at de arbeider som sykepleiere om fem år.</a:t>
            </a:r>
          </a:p>
        </p:txBody>
      </p:sp>
      <p:graphicFrame>
        <p:nvGraphicFramePr>
          <p:cNvPr id="4" name="Spm11: Hvor sannsynlig er det at du arbeider som sykepleier om 5 år? Vil du si dette er:" descr="c97f972d-8dd9-438b-82cd-87c688ccfae0 Spm11: Hvor sannsynlig er det at du arbeider som sykepleier om 5 år? Vil du si dette er: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26509172"/>
              </p:ext>
            </p:extLst>
          </p:nvPr>
        </p:nvGraphicFramePr>
        <p:xfrm>
          <a:off x="4494213" y="703263"/>
          <a:ext cx="6894512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2F4E49-DABF-DF02-6349-77B9CB9ED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212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69FBD9-29CE-32FF-7072-14842A085D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Hvor sannsynlig er det at du arbeider som sykepleier om 5 år? Vil du si dette er:</a:t>
            </a:r>
            <a:br>
              <a:rPr lang="nb-NO"/>
            </a:br>
            <a:r>
              <a:rPr lang="nb-NO" i="1"/>
              <a:t>Base: Sykepleiere.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12: Hvor tror du at du vil være jobbmessig om 5 år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12: Hvor tror du at du vil være jobbmessig om 5 år? title" descr="Title: 34458d00-4ea8-4f8a-b976-19bb979952b1 Spm12: Hvor tror du at du vil være jobbmessig om 5 år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Fremtidsutsikter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E6896-D95A-B558-1A91-49D107C0F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Blant de som anser det som usannsynlig at de arbeider som sykepleier om fem år ser flest med 38 % for seg at de har pensjonert seg om fem år.</a:t>
            </a:r>
          </a:p>
          <a:p>
            <a:r>
              <a:rPr lang="nb-NO" sz="1200"/>
              <a:t>På andre plass ser 36 % for seg å jobbe utenfor helsesektoren om fem år.</a:t>
            </a:r>
          </a:p>
          <a:p>
            <a:r>
              <a:rPr lang="nb-NO" sz="1200"/>
              <a:t>En større andel under 40 år ønsker seg andre oppgaver innen helsesektoren enn øvrige aldersgrupper.</a:t>
            </a:r>
          </a:p>
          <a:p>
            <a:r>
              <a:rPr lang="nb-NO" sz="1200"/>
              <a:t>Aldersgruppen 40-49 år svarer i større grad at de ønsker å jobbe utenfor helsesektoren.</a:t>
            </a:r>
          </a:p>
          <a:p>
            <a:endParaRPr lang="nb-NO"/>
          </a:p>
        </p:txBody>
      </p:sp>
      <p:graphicFrame>
        <p:nvGraphicFramePr>
          <p:cNvPr id="4" name="Spm12: Hvor tror du at du vil være jobbmessig om 5 år?" descr="34458d00-4ea8-4f8a-b976-19bb979952b1 Spm12: Hvor tror du at du vil være jobbmessig om 5 år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2283639"/>
              </p:ext>
            </p:extLst>
          </p:nvPr>
        </p:nvGraphicFramePr>
        <p:xfrm>
          <a:off x="4494213" y="703263"/>
          <a:ext cx="6894512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D7738-117B-645F-99A9-C566BB22E8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61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3E36BA-E0E6-508D-7F9F-76538B39A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Hvor tror du at du vil være jobbmessig om 5 år?</a:t>
            </a:r>
            <a:br>
              <a:rPr lang="nb-NO"/>
            </a:br>
            <a:r>
              <a:rPr lang="nb-NO" i="1"/>
              <a:t>Base: Anser det som usannsynlig at arbeider som sykepleier om fem år.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13_1: Du har svart at du vurderer å slutte som sykepleier. Hva er den viktigste årsaken til at du vurderer å slutte som sykepleier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13_1: Du har svart at du vurderer å slutte som sykepleier. Hva er den viktigste årsaken til at du vurderer å slutte som sykepleier? title" descr="Title: 039feef3-caf4-4a72-ade2-878fd067d493 Spm13_1: Du har svart at du vurderer å slutte som sykepleier. Hva er den viktigste årsaken til at du vurderer å slutte som sykepleier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Årsaker til å slutte: Sykepleiere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06FF7-38EB-346C-D903-C70EEDE73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Den klart største bidragsyteren til ønsket om å slutte som sykepleier er for respondentene </a:t>
            </a:r>
            <a:r>
              <a:rPr lang="nb-NO" sz="1200" b="1"/>
              <a:t>for høy arbeidsbelastning</a:t>
            </a:r>
            <a:r>
              <a:rPr lang="nb-NO" sz="1200"/>
              <a:t>. Til sammen velges dette som en årsak av 92 % enten som viktigste eller annen årsak.</a:t>
            </a:r>
          </a:p>
          <a:p>
            <a:r>
              <a:rPr lang="nb-NO" sz="1200" b="1"/>
              <a:t>For lav lønn</a:t>
            </a:r>
            <a:r>
              <a:rPr lang="nb-NO" sz="1200"/>
              <a:t> kommer på andreplass, og deretter </a:t>
            </a:r>
            <a:r>
              <a:rPr lang="nb-NO" sz="1200" b="1"/>
              <a:t>ukurante arbeidstider</a:t>
            </a:r>
            <a:r>
              <a:rPr lang="nb-NO" sz="1200"/>
              <a:t>.</a:t>
            </a:r>
            <a:endParaRPr lang="nb-NO" sz="1200" b="1"/>
          </a:p>
        </p:txBody>
      </p:sp>
      <p:graphicFrame>
        <p:nvGraphicFramePr>
          <p:cNvPr id="4" name="Spm13_1: Du har svart at du vurderer å slutte som sykepleier. Hva er den viktigste årsaken til at du vurderer å slutte som sykepleier?" descr="039feef3-caf4-4a72-ade2-878fd067d493 Spm13_1: Du har svart at du vurderer å slutte som sykepleier. Hva er den viktigste årsaken til at du vurderer å slutte som sykepleier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83558361"/>
              </p:ext>
            </p:extLst>
          </p:nvPr>
        </p:nvGraphicFramePr>
        <p:xfrm>
          <a:off x="4079776" y="692695"/>
          <a:ext cx="8112223" cy="523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B42FB9-7057-E000-F708-277A8F14CF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38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D5214F-5DFE-560B-E057-6F96E1D0E7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nb-NO"/>
              <a:t>Du har sagt at du vurderer å slutte som sykepleier. Hva er den viktigste årsaken til at du vurderer å slutte som sykepleier? / Hvilke andre årsaker er viktige for at du vurderer å slutte som sykepleier?</a:t>
            </a:r>
            <a:br>
              <a:rPr lang="nb-NO"/>
            </a:br>
            <a:r>
              <a:rPr lang="nb-NO" i="1"/>
              <a:t>Base: De som ser for seg å drive med noe annet enn sykepleie om fem år, ekskludert pensjonister.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14_1: Hva var viktigste årsak til at du sluttet som sykepleier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14_1: Hva var viktigste årsak til at du sluttet som sykepleier? title" descr="Title: a73ea3df-73f9-4d50-bac3-d91d8f1d0a9e Spm14_1: Hva var viktigste årsak til at du sluttet som sykepleier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Årsaker til å slutte: Tidligere sykepleiere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5496E-57D5-005D-C41B-D0E32359CA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100" b="1"/>
              <a:t>Ukurante arbeidstider </a:t>
            </a:r>
            <a:r>
              <a:rPr lang="nb-NO" sz="1100"/>
              <a:t>og </a:t>
            </a:r>
            <a:r>
              <a:rPr lang="nb-NO" sz="1100" b="1"/>
              <a:t>for høy arbeidsbelastning</a:t>
            </a:r>
            <a:r>
              <a:rPr lang="nb-NO" sz="1100"/>
              <a:t> skiller seg ut som de to viktigste årsakene, og også som øvrige årsaker.</a:t>
            </a:r>
          </a:p>
          <a:p>
            <a:r>
              <a:rPr lang="nb-NO" sz="1100"/>
              <a:t>Enkelte årsaker anses av få som viktigst, men av mange som en bidragsyter til sin utgang fra sykepleieryrket. Særlig gjelder dette </a:t>
            </a:r>
            <a:r>
              <a:rPr lang="nb-NO" sz="1100" b="1"/>
              <a:t>effektivitetspress</a:t>
            </a:r>
            <a:r>
              <a:rPr lang="nb-NO" sz="1100"/>
              <a:t>, </a:t>
            </a:r>
            <a:r>
              <a:rPr lang="nb-NO" sz="1100" b="1"/>
              <a:t>mindre tid til pasientnært arbeid</a:t>
            </a:r>
            <a:r>
              <a:rPr lang="nb-NO" sz="1100"/>
              <a:t>, </a:t>
            </a:r>
            <a:r>
              <a:rPr lang="nb-NO" sz="1100" b="1"/>
              <a:t>sykefravær som medførte merarbeid</a:t>
            </a:r>
            <a:r>
              <a:rPr lang="nb-NO" sz="1100"/>
              <a:t>, </a:t>
            </a:r>
            <a:r>
              <a:rPr lang="nb-NO" sz="1100" b="1"/>
              <a:t>manglende beredskap</a:t>
            </a:r>
            <a:r>
              <a:rPr lang="nb-NO" sz="1100"/>
              <a:t> og </a:t>
            </a:r>
            <a:r>
              <a:rPr lang="nb-NO" sz="1100" b="1"/>
              <a:t>stadig flere administrative oppgaver</a:t>
            </a:r>
            <a:r>
              <a:rPr lang="nb-NO" sz="1100"/>
              <a:t>.</a:t>
            </a:r>
          </a:p>
          <a:p>
            <a:r>
              <a:rPr lang="nb-NO" sz="1100"/>
              <a:t>Med 31 % er det svært mange som mener at </a:t>
            </a:r>
            <a:r>
              <a:rPr lang="nb-NO" sz="1100" b="1"/>
              <a:t>viktigste</a:t>
            </a:r>
            <a:r>
              <a:rPr lang="nb-NO" sz="1100"/>
              <a:t> årsak til at de forlot sykepleieryrket ikke dekkes av svaralternativene. Til sammen har 52 % svart at det er </a:t>
            </a:r>
            <a:r>
              <a:rPr lang="nb-NO" sz="1100" b="1"/>
              <a:t>andre årsaker </a:t>
            </a:r>
            <a:r>
              <a:rPr lang="nb-NO" sz="1100"/>
              <a:t>til at de sluttet i sykepleieryrket. Dette viser at denne beslutningen for mange er nyansert. Se neste side for en visuell oppsummering av fritekstbesvarelser.</a:t>
            </a:r>
          </a:p>
          <a:p>
            <a:r>
              <a:rPr lang="nb-NO" sz="1100"/>
              <a:t>Aldersgruppen under 30 år svarer i større grad </a:t>
            </a:r>
            <a:r>
              <a:rPr lang="nb-NO" sz="1100" b="1"/>
              <a:t>manglende beredskap </a:t>
            </a:r>
            <a:r>
              <a:rPr lang="nb-NO" sz="1100"/>
              <a:t>og </a:t>
            </a:r>
            <a:r>
              <a:rPr lang="nb-NO" sz="1100" b="1"/>
              <a:t>stadig flere oppgaver som ikke normalt bør løses av sykepleier</a:t>
            </a:r>
            <a:r>
              <a:rPr lang="nb-NO" sz="1100"/>
              <a:t>.</a:t>
            </a:r>
          </a:p>
        </p:txBody>
      </p:sp>
      <p:graphicFrame>
        <p:nvGraphicFramePr>
          <p:cNvPr id="4" name="Spm14_1: Hva var viktigste årsak til at du sluttet som sykepleier?" descr="a73ea3df-73f9-4d50-bac3-d91d8f1d0a9e Spm14_1: Hva var viktigste årsak til at du sluttet som sykepleier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24330"/>
              </p:ext>
            </p:extLst>
          </p:nvPr>
        </p:nvGraphicFramePr>
        <p:xfrm>
          <a:off x="4494212" y="703263"/>
          <a:ext cx="7697787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EE93D4-CAAA-C6F5-4453-37F2CC49B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77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AED8A4-68BF-5763-6649-BDD23EABD1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Hva var viktigste årsak til at du sluttet som sykepleier?</a:t>
            </a:r>
            <a:br>
              <a:rPr lang="nb-NO"/>
            </a:br>
            <a:r>
              <a:rPr lang="nb-NO" i="1"/>
              <a:t>Base: Tidligere sykepleiere.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09C6-B235-55A7-AE37-3CEF925E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Ordsky: Årsaker til at tidligere sykepleiere forlot yrket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09CF5-4EE1-B26A-CA9C-EC3FCC0946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Hva var viktigste/andre årsak(er) til at du sluttet som sykepleier? Andre årsaker, skriv inn:</a:t>
            </a:r>
            <a:br>
              <a:rPr lang="nb-NO"/>
            </a:br>
            <a:r>
              <a:rPr lang="nb-NO" i="1"/>
              <a:t>Base: Tidligere sykepleiere.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DDDFF-82C8-9DA0-79A9-68AB31433B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77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16156-1441-10FE-A88C-4AE714F7AB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18</a:t>
            </a:fld>
            <a:endParaRPr lang="nb-NO"/>
          </a:p>
        </p:txBody>
      </p:sp>
      <p:grpSp>
        <p:nvGrpSpPr>
          <p:cNvPr id="71" name="HvX? - Andre årsaker, skriv inn" descr="18fc9feb-9f0c-4268-983e-58bf8099c3a1 HvX? - Andre årsaker, skriv inn">
            <a:extLst>
              <a:ext uri="{FF2B5EF4-FFF2-40B4-BE49-F238E27FC236}">
                <a16:creationId xmlns:a16="http://schemas.microsoft.com/office/drawing/2014/main" id="{E188ADB2-97FC-3CB2-EB8F-E690919AAAB9}"/>
              </a:ext>
            </a:extLst>
          </p:cNvPr>
          <p:cNvGrpSpPr/>
          <p:nvPr/>
        </p:nvGrpSpPr>
        <p:grpSpPr>
          <a:xfrm>
            <a:off x="3238893" y="1908600"/>
            <a:ext cx="5410454" cy="3479600"/>
            <a:chOff x="877529" y="1674839"/>
            <a:chExt cx="5411850" cy="3479600"/>
          </a:xfrm>
        </p:grpSpPr>
        <p:sp>
          <p:nvSpPr>
            <p:cNvPr id="72" name="Sykdom">
              <a:extLst>
                <a:ext uri="{FF2B5EF4-FFF2-40B4-BE49-F238E27FC236}">
                  <a16:creationId xmlns:a16="http://schemas.microsoft.com/office/drawing/2014/main" id="{D9ED491E-63FA-018B-1EDA-C4F39C1B639B}"/>
                </a:ext>
              </a:extLst>
            </p:cNvPr>
            <p:cNvSpPr/>
            <p:nvPr/>
          </p:nvSpPr>
          <p:spPr>
            <a:xfrm>
              <a:off x="1721010" y="3123129"/>
              <a:ext cx="1717259" cy="47448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3712"/>
                </a:lnSpc>
              </a:pPr>
              <a:r>
                <a:rPr sz="3712" b="0" i="0" u="none" strike="noStrike" dirty="0">
                  <a:solidFill>
                    <a:srgbClr val="F5C524"/>
                  </a:solidFill>
                  <a:latin typeface="Arial"/>
                </a:rPr>
                <a:t>Sykdom</a:t>
              </a:r>
              <a:endParaRPr dirty="0"/>
            </a:p>
          </p:txBody>
        </p:sp>
        <p:sp>
          <p:nvSpPr>
            <p:cNvPr id="73" name="Ledelse">
              <a:extLst>
                <a:ext uri="{FF2B5EF4-FFF2-40B4-BE49-F238E27FC236}">
                  <a16:creationId xmlns:a16="http://schemas.microsoft.com/office/drawing/2014/main" id="{E386DEDA-9C51-6781-2DA3-1D301D0A05DE}"/>
                </a:ext>
              </a:extLst>
            </p:cNvPr>
            <p:cNvSpPr/>
            <p:nvPr/>
          </p:nvSpPr>
          <p:spPr>
            <a:xfrm>
              <a:off x="2044115" y="2547523"/>
              <a:ext cx="1494385" cy="423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3333"/>
                </a:lnSpc>
              </a:pPr>
              <a:r>
                <a:rPr sz="3333" b="0" i="0" u="none" strike="noStrike" dirty="0">
                  <a:solidFill>
                    <a:srgbClr val="345E8C"/>
                  </a:solidFill>
                  <a:latin typeface="Arial"/>
                </a:rPr>
                <a:t>Ledelse</a:t>
              </a:r>
              <a:endParaRPr dirty="0"/>
            </a:p>
          </p:txBody>
        </p:sp>
        <p:sp>
          <p:nvSpPr>
            <p:cNvPr id="74" name="leder">
              <a:extLst>
                <a:ext uri="{FF2B5EF4-FFF2-40B4-BE49-F238E27FC236}">
                  <a16:creationId xmlns:a16="http://schemas.microsoft.com/office/drawing/2014/main" id="{12EE0112-5255-66A9-52B8-BABBC1082621}"/>
                </a:ext>
              </a:extLst>
            </p:cNvPr>
            <p:cNvSpPr/>
            <p:nvPr/>
          </p:nvSpPr>
          <p:spPr>
            <a:xfrm>
              <a:off x="3140907" y="3899060"/>
              <a:ext cx="820950" cy="371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sz="2879" b="0" i="0" u="none" strike="noStrike" dirty="0">
                  <a:solidFill>
                    <a:srgbClr val="04827B"/>
                  </a:solidFill>
                  <a:latin typeface="Arial"/>
                </a:rPr>
                <a:t>leder</a:t>
              </a:r>
              <a:endParaRPr dirty="0"/>
            </a:p>
          </p:txBody>
        </p:sp>
        <p:sp>
          <p:nvSpPr>
            <p:cNvPr id="75" name="psykisk">
              <a:extLst>
                <a:ext uri="{FF2B5EF4-FFF2-40B4-BE49-F238E27FC236}">
                  <a16:creationId xmlns:a16="http://schemas.microsoft.com/office/drawing/2014/main" id="{3F6DD4EC-85D9-4CB1-F275-479B576F1347}"/>
                </a:ext>
              </a:extLst>
            </p:cNvPr>
            <p:cNvSpPr/>
            <p:nvPr/>
          </p:nvSpPr>
          <p:spPr>
            <a:xfrm>
              <a:off x="2456212" y="4178075"/>
              <a:ext cx="1208976" cy="371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sz="2879" b="0" i="0" u="none" strike="noStrike" dirty="0">
                  <a:solidFill>
                    <a:srgbClr val="967F47"/>
                  </a:solidFill>
                  <a:latin typeface="Arial"/>
                </a:rPr>
                <a:t>psykisk</a:t>
              </a:r>
              <a:endParaRPr dirty="0"/>
            </a:p>
          </p:txBody>
        </p:sp>
        <p:sp>
          <p:nvSpPr>
            <p:cNvPr id="76" name="Fysisk">
              <a:extLst>
                <a:ext uri="{FF2B5EF4-FFF2-40B4-BE49-F238E27FC236}">
                  <a16:creationId xmlns:a16="http://schemas.microsoft.com/office/drawing/2014/main" id="{69A7CC93-A6CD-451A-7841-6E68FFC8A477}"/>
                </a:ext>
              </a:extLst>
            </p:cNvPr>
            <p:cNvSpPr/>
            <p:nvPr/>
          </p:nvSpPr>
          <p:spPr>
            <a:xfrm>
              <a:off x="2066547" y="3822091"/>
              <a:ext cx="1045428" cy="3718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sz="2879" b="0" i="0" u="none" strike="noStrike" dirty="0">
                  <a:solidFill>
                    <a:srgbClr val="96362F"/>
                  </a:solidFill>
                  <a:latin typeface="Arial"/>
                </a:rPr>
                <a:t>Fysisk</a:t>
              </a:r>
              <a:endParaRPr dirty="0"/>
            </a:p>
          </p:txBody>
        </p:sp>
        <p:sp>
          <p:nvSpPr>
            <p:cNvPr id="77" name="Ufør">
              <a:extLst>
                <a:ext uri="{FF2B5EF4-FFF2-40B4-BE49-F238E27FC236}">
                  <a16:creationId xmlns:a16="http://schemas.microsoft.com/office/drawing/2014/main" id="{BBB16145-30C9-97EF-3642-3DD8DBC77602}"/>
                </a:ext>
              </a:extLst>
            </p:cNvPr>
            <p:cNvSpPr/>
            <p:nvPr/>
          </p:nvSpPr>
          <p:spPr>
            <a:xfrm>
              <a:off x="3575456" y="2399199"/>
              <a:ext cx="586850" cy="2949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sz="2348" b="0" i="0" u="none" strike="noStrike" dirty="0">
                  <a:solidFill>
                    <a:srgbClr val="4D525A"/>
                  </a:solidFill>
                  <a:latin typeface="Arial"/>
                </a:rPr>
                <a:t>Ufør</a:t>
              </a:r>
              <a:endParaRPr dirty="0"/>
            </a:p>
          </p:txBody>
        </p:sp>
        <p:sp>
          <p:nvSpPr>
            <p:cNvPr id="78" name="AFP">
              <a:extLst>
                <a:ext uri="{FF2B5EF4-FFF2-40B4-BE49-F238E27FC236}">
                  <a16:creationId xmlns:a16="http://schemas.microsoft.com/office/drawing/2014/main" id="{25C8A473-D963-3EED-0515-FAFFD60C2066}"/>
                </a:ext>
              </a:extLst>
            </p:cNvPr>
            <p:cNvSpPr/>
            <p:nvPr/>
          </p:nvSpPr>
          <p:spPr>
            <a:xfrm>
              <a:off x="4143909" y="4015563"/>
              <a:ext cx="585247" cy="2949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sz="2348" b="0" i="0" u="none" strike="noStrike" dirty="0">
                  <a:solidFill>
                    <a:srgbClr val="F5C524"/>
                  </a:solidFill>
                  <a:latin typeface="Arial"/>
                </a:rPr>
                <a:t>AFP</a:t>
              </a:r>
              <a:endParaRPr dirty="0"/>
            </a:p>
          </p:txBody>
        </p:sp>
        <p:sp>
          <p:nvSpPr>
            <p:cNvPr id="79" name="Utbrent">
              <a:extLst>
                <a:ext uri="{FF2B5EF4-FFF2-40B4-BE49-F238E27FC236}">
                  <a16:creationId xmlns:a16="http://schemas.microsoft.com/office/drawing/2014/main" id="{2A28BE3A-D5D3-0AB0-6240-2892347332FA}"/>
                </a:ext>
              </a:extLst>
            </p:cNvPr>
            <p:cNvSpPr/>
            <p:nvPr/>
          </p:nvSpPr>
          <p:spPr>
            <a:xfrm>
              <a:off x="2606135" y="3601851"/>
              <a:ext cx="986100" cy="2949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sz="2348" b="0" i="0" u="none" strike="noStrike" dirty="0">
                  <a:solidFill>
                    <a:srgbClr val="C44E41"/>
                  </a:solidFill>
                  <a:latin typeface="Arial"/>
                </a:rPr>
                <a:t>Utbrent</a:t>
              </a:r>
              <a:endParaRPr dirty="0"/>
            </a:p>
          </p:txBody>
        </p:sp>
        <p:sp>
          <p:nvSpPr>
            <p:cNvPr id="80" name="arbeidsplass">
              <a:extLst>
                <a:ext uri="{FF2B5EF4-FFF2-40B4-BE49-F238E27FC236}">
                  <a16:creationId xmlns:a16="http://schemas.microsoft.com/office/drawing/2014/main" id="{EAA3C341-DB11-F966-FE11-54F47F8E306D}"/>
                </a:ext>
              </a:extLst>
            </p:cNvPr>
            <p:cNvSpPr/>
            <p:nvPr/>
          </p:nvSpPr>
          <p:spPr>
            <a:xfrm>
              <a:off x="2726426" y="2880260"/>
              <a:ext cx="1688399" cy="2949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sz="2348" b="0" i="0" u="none" strike="noStrike" dirty="0">
                  <a:solidFill>
                    <a:srgbClr val="8CC0FF"/>
                  </a:solidFill>
                  <a:latin typeface="Arial"/>
                </a:rPr>
                <a:t>arbeidsplass</a:t>
              </a:r>
              <a:endParaRPr dirty="0"/>
            </a:p>
          </p:txBody>
        </p:sp>
        <p:sp>
          <p:nvSpPr>
            <p:cNvPr id="81" name="Stillingen">
              <a:extLst>
                <a:ext uri="{FF2B5EF4-FFF2-40B4-BE49-F238E27FC236}">
                  <a16:creationId xmlns:a16="http://schemas.microsoft.com/office/drawing/2014/main" id="{E559655A-1427-0D18-23BF-AE23C9BD2195}"/>
                </a:ext>
              </a:extLst>
            </p:cNvPr>
            <p:cNvSpPr/>
            <p:nvPr/>
          </p:nvSpPr>
          <p:spPr>
            <a:xfrm>
              <a:off x="3585902" y="3361321"/>
              <a:ext cx="1220200" cy="2949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sz="2348" b="0" i="0" u="none" strike="noStrike" dirty="0">
                  <a:solidFill>
                    <a:srgbClr val="FF905A"/>
                  </a:solidFill>
                  <a:latin typeface="Arial"/>
                </a:rPr>
                <a:t>Stillingen</a:t>
              </a:r>
              <a:endParaRPr dirty="0"/>
            </a:p>
          </p:txBody>
        </p:sp>
        <p:sp>
          <p:nvSpPr>
            <p:cNvPr id="82" name="pensjonist">
              <a:extLst>
                <a:ext uri="{FF2B5EF4-FFF2-40B4-BE49-F238E27FC236}">
                  <a16:creationId xmlns:a16="http://schemas.microsoft.com/office/drawing/2014/main" id="{763944BF-861B-33D3-7D05-608CD32716B0}"/>
                </a:ext>
              </a:extLst>
            </p:cNvPr>
            <p:cNvSpPr/>
            <p:nvPr/>
          </p:nvSpPr>
          <p:spPr>
            <a:xfrm>
              <a:off x="3634816" y="2591624"/>
              <a:ext cx="1353283" cy="2949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sz="2348" b="0" i="0" u="none" strike="noStrike" dirty="0">
                  <a:solidFill>
                    <a:srgbClr val="3E7DCC"/>
                  </a:solidFill>
                  <a:latin typeface="Arial"/>
                </a:rPr>
                <a:t>pensjonist</a:t>
              </a:r>
              <a:endParaRPr dirty="0"/>
            </a:p>
          </p:txBody>
        </p:sp>
        <p:sp>
          <p:nvSpPr>
            <p:cNvPr id="83" name="Dårlig">
              <a:extLst>
                <a:ext uri="{FF2B5EF4-FFF2-40B4-BE49-F238E27FC236}">
                  <a16:creationId xmlns:a16="http://schemas.microsoft.com/office/drawing/2014/main" id="{F054BBA8-3AA7-67F4-95EA-3A76465BAE6B}"/>
                </a:ext>
              </a:extLst>
            </p:cNvPr>
            <p:cNvSpPr/>
            <p:nvPr/>
          </p:nvSpPr>
          <p:spPr>
            <a:xfrm>
              <a:off x="1676077" y="3572987"/>
              <a:ext cx="787277" cy="2949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sz="2348" b="0" i="0" u="none" strike="noStrike" dirty="0">
                  <a:solidFill>
                    <a:srgbClr val="04B5AC"/>
                  </a:solidFill>
                  <a:latin typeface="Arial"/>
                </a:rPr>
                <a:t>Dårlig</a:t>
              </a:r>
              <a:endParaRPr dirty="0"/>
            </a:p>
          </p:txBody>
        </p:sp>
        <p:sp>
          <p:nvSpPr>
            <p:cNvPr id="84" name="sykepleier">
              <a:extLst>
                <a:ext uri="{FF2B5EF4-FFF2-40B4-BE49-F238E27FC236}">
                  <a16:creationId xmlns:a16="http://schemas.microsoft.com/office/drawing/2014/main" id="{14F4E942-1A1A-56C0-E929-6FD7662B8C35}"/>
                </a:ext>
              </a:extLst>
            </p:cNvPr>
            <p:cNvSpPr/>
            <p:nvPr/>
          </p:nvSpPr>
          <p:spPr>
            <a:xfrm>
              <a:off x="2171590" y="2274124"/>
              <a:ext cx="1354887" cy="2949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sz="2348" b="0" i="0" u="none" strike="noStrike" dirty="0">
                  <a:solidFill>
                    <a:srgbClr val="FF905A"/>
                  </a:solidFill>
                  <a:latin typeface="Arial"/>
                </a:rPr>
                <a:t>sykepleier</a:t>
              </a:r>
              <a:endParaRPr dirty="0"/>
            </a:p>
          </p:txBody>
        </p:sp>
        <p:sp>
          <p:nvSpPr>
            <p:cNvPr id="85" name="mann">
              <a:extLst>
                <a:ext uri="{FF2B5EF4-FFF2-40B4-BE49-F238E27FC236}">
                  <a16:creationId xmlns:a16="http://schemas.microsoft.com/office/drawing/2014/main" id="{A0289EA0-48C5-8F4F-7A18-96C43453BB7B}"/>
                </a:ext>
              </a:extLst>
            </p:cNvPr>
            <p:cNvSpPr/>
            <p:nvPr/>
          </p:nvSpPr>
          <p:spPr>
            <a:xfrm>
              <a:off x="2072141" y="2964082"/>
              <a:ext cx="533937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345E8C"/>
                  </a:solidFill>
                  <a:latin typeface="Arial"/>
                </a:rPr>
                <a:t>mann</a:t>
              </a:r>
              <a:endParaRPr dirty="0"/>
            </a:p>
          </p:txBody>
        </p:sp>
        <p:sp>
          <p:nvSpPr>
            <p:cNvPr id="86" name="helg">
              <a:extLst>
                <a:ext uri="{FF2B5EF4-FFF2-40B4-BE49-F238E27FC236}">
                  <a16:creationId xmlns:a16="http://schemas.microsoft.com/office/drawing/2014/main" id="{551A058D-3F84-FFAB-6C28-BD0CE592AAF4}"/>
                </a:ext>
              </a:extLst>
            </p:cNvPr>
            <p:cNvSpPr/>
            <p:nvPr/>
          </p:nvSpPr>
          <p:spPr>
            <a:xfrm>
              <a:off x="3570638" y="3146885"/>
              <a:ext cx="40406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362F"/>
                  </a:solidFill>
                  <a:latin typeface="Arial"/>
                </a:rPr>
                <a:t>helg</a:t>
              </a:r>
              <a:endParaRPr dirty="0"/>
            </a:p>
          </p:txBody>
        </p:sp>
        <p:sp>
          <p:nvSpPr>
            <p:cNvPr id="87" name="vanskelig">
              <a:extLst>
                <a:ext uri="{FF2B5EF4-FFF2-40B4-BE49-F238E27FC236}">
                  <a16:creationId xmlns:a16="http://schemas.microsoft.com/office/drawing/2014/main" id="{7324C6E9-6DD0-867A-FAA2-6599AC2E8CB6}"/>
                </a:ext>
              </a:extLst>
            </p:cNvPr>
            <p:cNvSpPr/>
            <p:nvPr/>
          </p:nvSpPr>
          <p:spPr>
            <a:xfrm>
              <a:off x="4432558" y="2425294"/>
              <a:ext cx="893102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2C4374"/>
                  </a:solidFill>
                  <a:latin typeface="Arial"/>
                </a:rPr>
                <a:t>vanskelig</a:t>
              </a:r>
              <a:endParaRPr dirty="0"/>
            </a:p>
          </p:txBody>
        </p:sp>
        <p:sp>
          <p:nvSpPr>
            <p:cNvPr id="88" name="kombineres">
              <a:extLst>
                <a:ext uri="{FF2B5EF4-FFF2-40B4-BE49-F238E27FC236}">
                  <a16:creationId xmlns:a16="http://schemas.microsoft.com/office/drawing/2014/main" id="{A3189198-D972-72CB-A5BB-7119E0DED750}"/>
                </a:ext>
              </a:extLst>
            </p:cNvPr>
            <p:cNvSpPr/>
            <p:nvPr/>
          </p:nvSpPr>
          <p:spPr>
            <a:xfrm>
              <a:off x="4057338" y="3127643"/>
              <a:ext cx="1104755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4D525A"/>
                  </a:solidFill>
                  <a:latin typeface="Arial"/>
                </a:rPr>
                <a:t>kombineres</a:t>
              </a:r>
              <a:endParaRPr dirty="0"/>
            </a:p>
          </p:txBody>
        </p:sp>
        <p:sp>
          <p:nvSpPr>
            <p:cNvPr id="89" name="barn">
              <a:extLst>
                <a:ext uri="{FF2B5EF4-FFF2-40B4-BE49-F238E27FC236}">
                  <a16:creationId xmlns:a16="http://schemas.microsoft.com/office/drawing/2014/main" id="{3BA52C44-6469-2A1B-1D37-E3FA211D3772}"/>
                </a:ext>
              </a:extLst>
            </p:cNvPr>
            <p:cNvSpPr/>
            <p:nvPr/>
          </p:nvSpPr>
          <p:spPr>
            <a:xfrm>
              <a:off x="4569642" y="2829385"/>
              <a:ext cx="426509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C44E41"/>
                  </a:solidFill>
                  <a:latin typeface="Arial"/>
                </a:rPr>
                <a:t>barn</a:t>
              </a:r>
              <a:endParaRPr dirty="0"/>
            </a:p>
          </p:txBody>
        </p:sp>
        <p:sp>
          <p:nvSpPr>
            <p:cNvPr id="90" name="sektor">
              <a:extLst>
                <a:ext uri="{FF2B5EF4-FFF2-40B4-BE49-F238E27FC236}">
                  <a16:creationId xmlns:a16="http://schemas.microsoft.com/office/drawing/2014/main" id="{8770167E-B9B5-6735-B1B6-D00F133526B9}"/>
                </a:ext>
              </a:extLst>
            </p:cNvPr>
            <p:cNvSpPr/>
            <p:nvPr/>
          </p:nvSpPr>
          <p:spPr>
            <a:xfrm>
              <a:off x="4809376" y="2973703"/>
              <a:ext cx="58204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FF905A"/>
                  </a:solidFill>
                  <a:latin typeface="Arial"/>
                </a:rPr>
                <a:t>sektor</a:t>
              </a:r>
              <a:endParaRPr dirty="0"/>
            </a:p>
          </p:txBody>
        </p:sp>
        <p:sp>
          <p:nvSpPr>
            <p:cNvPr id="91" name="helse">
              <a:extLst>
                <a:ext uri="{FF2B5EF4-FFF2-40B4-BE49-F238E27FC236}">
                  <a16:creationId xmlns:a16="http://schemas.microsoft.com/office/drawing/2014/main" id="{147302DF-7655-9AC7-8CFA-51F100F28E0E}"/>
                </a:ext>
              </a:extLst>
            </p:cNvPr>
            <p:cNvSpPr/>
            <p:nvPr/>
          </p:nvSpPr>
          <p:spPr>
            <a:xfrm>
              <a:off x="1929424" y="4243703"/>
              <a:ext cx="511490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04827B"/>
                  </a:solidFill>
                  <a:latin typeface="Arial"/>
                </a:rPr>
                <a:t>helse</a:t>
              </a:r>
              <a:endParaRPr dirty="0"/>
            </a:p>
          </p:txBody>
        </p:sp>
        <p:sp>
          <p:nvSpPr>
            <p:cNvPr id="92" name="vold">
              <a:extLst>
                <a:ext uri="{FF2B5EF4-FFF2-40B4-BE49-F238E27FC236}">
                  <a16:creationId xmlns:a16="http://schemas.microsoft.com/office/drawing/2014/main" id="{90A6AAB8-B7BF-C597-E7F2-53BA73ACAA05}"/>
                </a:ext>
              </a:extLst>
            </p:cNvPr>
            <p:cNvSpPr/>
            <p:nvPr/>
          </p:nvSpPr>
          <p:spPr>
            <a:xfrm>
              <a:off x="1671250" y="3810749"/>
              <a:ext cx="392837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7F47"/>
                  </a:solidFill>
                  <a:latin typeface="Arial"/>
                </a:rPr>
                <a:t>vold</a:t>
              </a:r>
              <a:endParaRPr dirty="0"/>
            </a:p>
          </p:txBody>
        </p:sp>
        <p:sp>
          <p:nvSpPr>
            <p:cNvPr id="93" name="Helsemessige">
              <a:extLst>
                <a:ext uri="{FF2B5EF4-FFF2-40B4-BE49-F238E27FC236}">
                  <a16:creationId xmlns:a16="http://schemas.microsoft.com/office/drawing/2014/main" id="{0B1F71A6-223A-BBC0-C1F9-23963DE96FD3}"/>
                </a:ext>
              </a:extLst>
            </p:cNvPr>
            <p:cNvSpPr/>
            <p:nvPr/>
          </p:nvSpPr>
          <p:spPr>
            <a:xfrm>
              <a:off x="1715384" y="4522718"/>
              <a:ext cx="1343663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362F"/>
                  </a:solidFill>
                  <a:latin typeface="Arial"/>
                </a:rPr>
                <a:t>Helsemessige</a:t>
              </a:r>
              <a:endParaRPr dirty="0"/>
            </a:p>
          </p:txBody>
        </p:sp>
        <p:sp>
          <p:nvSpPr>
            <p:cNvPr id="94" name="ryggproblemer">
              <a:extLst>
                <a:ext uri="{FF2B5EF4-FFF2-40B4-BE49-F238E27FC236}">
                  <a16:creationId xmlns:a16="http://schemas.microsoft.com/office/drawing/2014/main" id="{C7746690-EBB9-F298-3B9C-BE93968F6961}"/>
                </a:ext>
              </a:extLst>
            </p:cNvPr>
            <p:cNvSpPr/>
            <p:nvPr/>
          </p:nvSpPr>
          <p:spPr>
            <a:xfrm>
              <a:off x="3719803" y="3647188"/>
              <a:ext cx="1375732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2C4374"/>
                  </a:solidFill>
                  <a:latin typeface="Arial"/>
                </a:rPr>
                <a:t>ryggproblemer</a:t>
              </a:r>
              <a:endParaRPr dirty="0"/>
            </a:p>
          </p:txBody>
        </p:sp>
        <p:sp>
          <p:nvSpPr>
            <p:cNvPr id="95" name="personlige">
              <a:extLst>
                <a:ext uri="{FF2B5EF4-FFF2-40B4-BE49-F238E27FC236}">
                  <a16:creationId xmlns:a16="http://schemas.microsoft.com/office/drawing/2014/main" id="{8EE51009-2E41-6AA4-BD5D-1213FC9A7DBF}"/>
                </a:ext>
              </a:extLst>
            </p:cNvPr>
            <p:cNvSpPr/>
            <p:nvPr/>
          </p:nvSpPr>
          <p:spPr>
            <a:xfrm>
              <a:off x="1057119" y="2829385"/>
              <a:ext cx="98610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4D525A"/>
                  </a:solidFill>
                  <a:latin typeface="Arial"/>
                </a:rPr>
                <a:t>personlige</a:t>
              </a:r>
              <a:endParaRPr dirty="0"/>
            </a:p>
          </p:txBody>
        </p:sp>
        <p:sp>
          <p:nvSpPr>
            <p:cNvPr id="96" name="Pensjon">
              <a:extLst>
                <a:ext uri="{FF2B5EF4-FFF2-40B4-BE49-F238E27FC236}">
                  <a16:creationId xmlns:a16="http://schemas.microsoft.com/office/drawing/2014/main" id="{B11046BE-3381-6B2B-E603-7C082105E969}"/>
                </a:ext>
              </a:extLst>
            </p:cNvPr>
            <p:cNvSpPr/>
            <p:nvPr/>
          </p:nvSpPr>
          <p:spPr>
            <a:xfrm>
              <a:off x="1173368" y="4070522"/>
              <a:ext cx="772846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04B5AC"/>
                  </a:solidFill>
                  <a:latin typeface="Arial"/>
                </a:rPr>
                <a:t>Pensjon</a:t>
              </a:r>
              <a:endParaRPr dirty="0"/>
            </a:p>
          </p:txBody>
        </p:sp>
        <p:sp>
          <p:nvSpPr>
            <p:cNvPr id="97" name="inndratt">
              <a:extLst>
                <a:ext uri="{FF2B5EF4-FFF2-40B4-BE49-F238E27FC236}">
                  <a16:creationId xmlns:a16="http://schemas.microsoft.com/office/drawing/2014/main" id="{C56076C3-4234-993F-D3E7-D4A3D0948107}"/>
                </a:ext>
              </a:extLst>
            </p:cNvPr>
            <p:cNvSpPr/>
            <p:nvPr/>
          </p:nvSpPr>
          <p:spPr>
            <a:xfrm>
              <a:off x="5081180" y="2771658"/>
              <a:ext cx="711917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F5C524"/>
                  </a:solidFill>
                  <a:latin typeface="Arial"/>
                </a:rPr>
                <a:t>inndratt</a:t>
              </a:r>
              <a:endParaRPr dirty="0"/>
            </a:p>
          </p:txBody>
        </p:sp>
        <p:sp>
          <p:nvSpPr>
            <p:cNvPr id="98" name="behov">
              <a:extLst>
                <a:ext uri="{FF2B5EF4-FFF2-40B4-BE49-F238E27FC236}">
                  <a16:creationId xmlns:a16="http://schemas.microsoft.com/office/drawing/2014/main" id="{80EFEEB5-A581-E2D8-3779-26CFA9271FE0}"/>
                </a:ext>
              </a:extLst>
            </p:cNvPr>
            <p:cNvSpPr/>
            <p:nvPr/>
          </p:nvSpPr>
          <p:spPr>
            <a:xfrm>
              <a:off x="4193619" y="3820370"/>
              <a:ext cx="58204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345E8C"/>
                  </a:solidFill>
                  <a:latin typeface="Arial"/>
                </a:rPr>
                <a:t>behov</a:t>
              </a:r>
              <a:endParaRPr dirty="0"/>
            </a:p>
          </p:txBody>
        </p:sp>
        <p:sp>
          <p:nvSpPr>
            <p:cNvPr id="99" name="kommunen">
              <a:extLst>
                <a:ext uri="{FF2B5EF4-FFF2-40B4-BE49-F238E27FC236}">
                  <a16:creationId xmlns:a16="http://schemas.microsoft.com/office/drawing/2014/main" id="{6A63D5A1-4AFD-AC06-44F1-0D6BFC4313A4}"/>
                </a:ext>
              </a:extLst>
            </p:cNvPr>
            <p:cNvSpPr/>
            <p:nvPr/>
          </p:nvSpPr>
          <p:spPr>
            <a:xfrm>
              <a:off x="3148131" y="4513097"/>
              <a:ext cx="1056652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7F47"/>
                  </a:solidFill>
                  <a:latin typeface="Arial"/>
                </a:rPr>
                <a:t>kommunen</a:t>
              </a:r>
              <a:endParaRPr dirty="0"/>
            </a:p>
          </p:txBody>
        </p:sp>
        <p:sp>
          <p:nvSpPr>
            <p:cNvPr id="100" name="Springbrett">
              <a:extLst>
                <a:ext uri="{FF2B5EF4-FFF2-40B4-BE49-F238E27FC236}">
                  <a16:creationId xmlns:a16="http://schemas.microsoft.com/office/drawing/2014/main" id="{01894CA0-80FA-80D1-2635-7CC6300FE5EF}"/>
                </a:ext>
              </a:extLst>
            </p:cNvPr>
            <p:cNvSpPr/>
            <p:nvPr/>
          </p:nvSpPr>
          <p:spPr>
            <a:xfrm>
              <a:off x="3693333" y="4282188"/>
              <a:ext cx="1043823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362F"/>
                  </a:solidFill>
                  <a:latin typeface="Arial"/>
                </a:rPr>
                <a:t>Springbrett</a:t>
              </a:r>
              <a:endParaRPr dirty="0"/>
            </a:p>
          </p:txBody>
        </p:sp>
        <p:sp>
          <p:nvSpPr>
            <p:cNvPr id="101" name="vei">
              <a:extLst>
                <a:ext uri="{FF2B5EF4-FFF2-40B4-BE49-F238E27FC236}">
                  <a16:creationId xmlns:a16="http://schemas.microsoft.com/office/drawing/2014/main" id="{93ABB518-5380-5884-57F2-BA54798B13A2}"/>
                </a:ext>
              </a:extLst>
            </p:cNvPr>
            <p:cNvSpPr/>
            <p:nvPr/>
          </p:nvSpPr>
          <p:spPr>
            <a:xfrm>
              <a:off x="4742017" y="4099385"/>
              <a:ext cx="274185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2C4374"/>
                  </a:solidFill>
                  <a:latin typeface="Arial"/>
                </a:rPr>
                <a:t>vei</a:t>
              </a:r>
              <a:endParaRPr dirty="0"/>
            </a:p>
          </p:txBody>
        </p:sp>
        <p:sp>
          <p:nvSpPr>
            <p:cNvPr id="102" name="lege">
              <a:extLst>
                <a:ext uri="{FF2B5EF4-FFF2-40B4-BE49-F238E27FC236}">
                  <a16:creationId xmlns:a16="http://schemas.microsoft.com/office/drawing/2014/main" id="{89EFA71F-A5BF-189B-F347-835105E9AADA}"/>
                </a:ext>
              </a:extLst>
            </p:cNvPr>
            <p:cNvSpPr/>
            <p:nvPr/>
          </p:nvSpPr>
          <p:spPr>
            <a:xfrm>
              <a:off x="4888744" y="3454764"/>
              <a:ext cx="40406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4D525A"/>
                  </a:solidFill>
                  <a:latin typeface="Arial"/>
                </a:rPr>
                <a:t>lege</a:t>
              </a:r>
              <a:endParaRPr dirty="0"/>
            </a:p>
          </p:txBody>
        </p:sp>
        <p:sp>
          <p:nvSpPr>
            <p:cNvPr id="103" name="utvikle">
              <a:extLst>
                <a:ext uri="{FF2B5EF4-FFF2-40B4-BE49-F238E27FC236}">
                  <a16:creationId xmlns:a16="http://schemas.microsoft.com/office/drawing/2014/main" id="{613BCFC9-0093-E310-435E-360F19B8F981}"/>
                </a:ext>
              </a:extLst>
            </p:cNvPr>
            <p:cNvSpPr/>
            <p:nvPr/>
          </p:nvSpPr>
          <p:spPr>
            <a:xfrm>
              <a:off x="4796549" y="3897340"/>
              <a:ext cx="607696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3E7DCC"/>
                  </a:solidFill>
                  <a:latin typeface="Arial"/>
                </a:rPr>
                <a:t>utvikle</a:t>
              </a:r>
              <a:endParaRPr dirty="0"/>
            </a:p>
          </p:txBody>
        </p:sp>
        <p:sp>
          <p:nvSpPr>
            <p:cNvPr id="104" name="helsetjenester">
              <a:extLst>
                <a:ext uri="{FF2B5EF4-FFF2-40B4-BE49-F238E27FC236}">
                  <a16:creationId xmlns:a16="http://schemas.microsoft.com/office/drawing/2014/main" id="{490B5074-BC36-6D00-DF3F-5D3FD0FD6A86}"/>
                </a:ext>
              </a:extLst>
            </p:cNvPr>
            <p:cNvSpPr/>
            <p:nvPr/>
          </p:nvSpPr>
          <p:spPr>
            <a:xfrm>
              <a:off x="2337555" y="4744007"/>
              <a:ext cx="1330835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04B5AC"/>
                  </a:solidFill>
                  <a:latin typeface="Arial"/>
                </a:rPr>
                <a:t>helsetjenester</a:t>
              </a:r>
              <a:endParaRPr dirty="0"/>
            </a:p>
          </p:txBody>
        </p:sp>
        <p:sp>
          <p:nvSpPr>
            <p:cNvPr id="105" name="ulykke">
              <a:extLst>
                <a:ext uri="{FF2B5EF4-FFF2-40B4-BE49-F238E27FC236}">
                  <a16:creationId xmlns:a16="http://schemas.microsoft.com/office/drawing/2014/main" id="{26052CAB-4F54-42F4-AEBB-C7A3879CDE84}"/>
                </a:ext>
              </a:extLst>
            </p:cNvPr>
            <p:cNvSpPr/>
            <p:nvPr/>
          </p:nvSpPr>
          <p:spPr>
            <a:xfrm>
              <a:off x="2958898" y="2098173"/>
              <a:ext cx="607696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C44E41"/>
                  </a:solidFill>
                  <a:latin typeface="Arial"/>
                </a:rPr>
                <a:t>ulykke</a:t>
              </a:r>
              <a:endParaRPr dirty="0"/>
            </a:p>
          </p:txBody>
        </p:sp>
        <p:sp>
          <p:nvSpPr>
            <p:cNvPr id="106" name="Alderspensjon">
              <a:extLst>
                <a:ext uri="{FF2B5EF4-FFF2-40B4-BE49-F238E27FC236}">
                  <a16:creationId xmlns:a16="http://schemas.microsoft.com/office/drawing/2014/main" id="{23748FD5-43F8-FF82-3D60-4B50ACC976F4}"/>
                </a:ext>
              </a:extLst>
            </p:cNvPr>
            <p:cNvSpPr/>
            <p:nvPr/>
          </p:nvSpPr>
          <p:spPr>
            <a:xfrm>
              <a:off x="4355605" y="4455370"/>
              <a:ext cx="1354888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8CC0FF"/>
                  </a:solidFill>
                  <a:latin typeface="Arial"/>
                </a:rPr>
                <a:t>Alderspensjon</a:t>
              </a:r>
              <a:endParaRPr dirty="0"/>
            </a:p>
          </p:txBody>
        </p:sp>
        <p:sp>
          <p:nvSpPr>
            <p:cNvPr id="107" name="arbeidsmiljø">
              <a:extLst>
                <a:ext uri="{FF2B5EF4-FFF2-40B4-BE49-F238E27FC236}">
                  <a16:creationId xmlns:a16="http://schemas.microsoft.com/office/drawing/2014/main" id="{9971BDD4-A4CA-1362-A880-3B4D37D92F62}"/>
                </a:ext>
              </a:extLst>
            </p:cNvPr>
            <p:cNvSpPr/>
            <p:nvPr/>
          </p:nvSpPr>
          <p:spPr>
            <a:xfrm>
              <a:off x="1724195" y="2098173"/>
              <a:ext cx="1152856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FF905A"/>
                  </a:solidFill>
                  <a:latin typeface="Arial"/>
                </a:rPr>
                <a:t>arbeidsmiljø</a:t>
              </a:r>
              <a:endParaRPr dirty="0"/>
            </a:p>
          </p:txBody>
        </p:sp>
        <p:sp>
          <p:nvSpPr>
            <p:cNvPr id="108" name="sykepleiere">
              <a:extLst>
                <a:ext uri="{FF2B5EF4-FFF2-40B4-BE49-F238E27FC236}">
                  <a16:creationId xmlns:a16="http://schemas.microsoft.com/office/drawing/2014/main" id="{8763BB46-ED6E-84BD-F3C3-0881333AED57}"/>
                </a:ext>
              </a:extLst>
            </p:cNvPr>
            <p:cNvSpPr/>
            <p:nvPr/>
          </p:nvSpPr>
          <p:spPr>
            <a:xfrm>
              <a:off x="5184624" y="3666431"/>
              <a:ext cx="1082305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04827B"/>
                  </a:solidFill>
                  <a:latin typeface="Arial"/>
                </a:rPr>
                <a:t>sykepleiere</a:t>
              </a:r>
              <a:endParaRPr dirty="0"/>
            </a:p>
          </p:txBody>
        </p:sp>
        <p:sp>
          <p:nvSpPr>
            <p:cNvPr id="109" name="helsefagarbeider">
              <a:extLst>
                <a:ext uri="{FF2B5EF4-FFF2-40B4-BE49-F238E27FC236}">
                  <a16:creationId xmlns:a16="http://schemas.microsoft.com/office/drawing/2014/main" id="{949B72BC-B7E6-615A-40AF-77FCD6F4D281}"/>
                </a:ext>
              </a:extLst>
            </p:cNvPr>
            <p:cNvSpPr/>
            <p:nvPr/>
          </p:nvSpPr>
          <p:spPr>
            <a:xfrm>
              <a:off x="2496314" y="4936431"/>
              <a:ext cx="1590589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362F"/>
                  </a:solidFill>
                  <a:latin typeface="Arial"/>
                </a:rPr>
                <a:t>helsefagarbeider</a:t>
              </a:r>
              <a:endParaRPr dirty="0"/>
            </a:p>
          </p:txBody>
        </p:sp>
        <p:sp>
          <p:nvSpPr>
            <p:cNvPr id="110" name="oppgaver">
              <a:extLst>
                <a:ext uri="{FF2B5EF4-FFF2-40B4-BE49-F238E27FC236}">
                  <a16:creationId xmlns:a16="http://schemas.microsoft.com/office/drawing/2014/main" id="{89FF6B6A-BC47-9EFA-D196-A83B823C1107}"/>
                </a:ext>
              </a:extLst>
            </p:cNvPr>
            <p:cNvSpPr/>
            <p:nvPr/>
          </p:nvSpPr>
          <p:spPr>
            <a:xfrm>
              <a:off x="4857494" y="4262946"/>
              <a:ext cx="889896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4D525A"/>
                  </a:solidFill>
                  <a:latin typeface="Arial"/>
                </a:rPr>
                <a:t>oppgaver</a:t>
              </a:r>
              <a:endParaRPr dirty="0"/>
            </a:p>
          </p:txBody>
        </p:sp>
        <p:sp>
          <p:nvSpPr>
            <p:cNvPr id="111" name="elendig">
              <a:extLst>
                <a:ext uri="{FF2B5EF4-FFF2-40B4-BE49-F238E27FC236}">
                  <a16:creationId xmlns:a16="http://schemas.microsoft.com/office/drawing/2014/main" id="{E71A6347-C1EC-DBC2-53B6-D2180CA95E0C}"/>
                </a:ext>
              </a:extLst>
            </p:cNvPr>
            <p:cNvSpPr/>
            <p:nvPr/>
          </p:nvSpPr>
          <p:spPr>
            <a:xfrm>
              <a:off x="1311268" y="2627340"/>
              <a:ext cx="689469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3E7DCC"/>
                  </a:solidFill>
                  <a:latin typeface="Arial"/>
                </a:rPr>
                <a:t>elendig</a:t>
              </a:r>
              <a:endParaRPr dirty="0"/>
            </a:p>
          </p:txBody>
        </p:sp>
        <p:sp>
          <p:nvSpPr>
            <p:cNvPr id="112" name="HSØ">
              <a:extLst>
                <a:ext uri="{FF2B5EF4-FFF2-40B4-BE49-F238E27FC236}">
                  <a16:creationId xmlns:a16="http://schemas.microsoft.com/office/drawing/2014/main" id="{DCBC1DB4-278A-592A-D5BD-85A243F050D2}"/>
                </a:ext>
              </a:extLst>
            </p:cNvPr>
            <p:cNvSpPr/>
            <p:nvPr/>
          </p:nvSpPr>
          <p:spPr>
            <a:xfrm>
              <a:off x="3887339" y="4705522"/>
              <a:ext cx="463388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04B5AC"/>
                  </a:solidFill>
                  <a:latin typeface="Arial"/>
                </a:rPr>
                <a:t>HSØ</a:t>
              </a:r>
              <a:endParaRPr dirty="0"/>
            </a:p>
          </p:txBody>
        </p:sp>
        <p:sp>
          <p:nvSpPr>
            <p:cNvPr id="113" name="fleksibilitet">
              <a:extLst>
                <a:ext uri="{FF2B5EF4-FFF2-40B4-BE49-F238E27FC236}">
                  <a16:creationId xmlns:a16="http://schemas.microsoft.com/office/drawing/2014/main" id="{3BA158B6-CD2B-89A9-F255-BF30BC0E3CB4}"/>
                </a:ext>
              </a:extLst>
            </p:cNvPr>
            <p:cNvSpPr/>
            <p:nvPr/>
          </p:nvSpPr>
          <p:spPr>
            <a:xfrm>
              <a:off x="2729606" y="1915370"/>
              <a:ext cx="989307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C44E41"/>
                  </a:solidFill>
                  <a:latin typeface="Arial"/>
                </a:rPr>
                <a:t>fleksibilitet</a:t>
              </a:r>
              <a:endParaRPr dirty="0"/>
            </a:p>
          </p:txBody>
        </p:sp>
        <p:sp>
          <p:nvSpPr>
            <p:cNvPr id="114" name="nyværende">
              <a:extLst>
                <a:ext uri="{FF2B5EF4-FFF2-40B4-BE49-F238E27FC236}">
                  <a16:creationId xmlns:a16="http://schemas.microsoft.com/office/drawing/2014/main" id="{74F18DCE-8902-998E-DBD0-8F96A37CBC5B}"/>
                </a:ext>
              </a:extLst>
            </p:cNvPr>
            <p:cNvSpPr/>
            <p:nvPr/>
          </p:nvSpPr>
          <p:spPr>
            <a:xfrm>
              <a:off x="5219901" y="3214233"/>
              <a:ext cx="1069478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8CC0FF"/>
                  </a:solidFill>
                  <a:latin typeface="Arial"/>
                </a:rPr>
                <a:t>nyværende</a:t>
              </a:r>
              <a:endParaRPr dirty="0"/>
            </a:p>
          </p:txBody>
        </p:sp>
        <p:sp>
          <p:nvSpPr>
            <p:cNvPr id="115" name="yrke">
              <a:extLst>
                <a:ext uri="{FF2B5EF4-FFF2-40B4-BE49-F238E27FC236}">
                  <a16:creationId xmlns:a16="http://schemas.microsoft.com/office/drawing/2014/main" id="{88048A3F-023C-28C9-E779-8A6E2872FDDB}"/>
                </a:ext>
              </a:extLst>
            </p:cNvPr>
            <p:cNvSpPr/>
            <p:nvPr/>
          </p:nvSpPr>
          <p:spPr>
            <a:xfrm>
              <a:off x="5129275" y="4080143"/>
              <a:ext cx="40406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FF905A"/>
                  </a:solidFill>
                  <a:latin typeface="Arial"/>
                </a:rPr>
                <a:t>yrke</a:t>
              </a:r>
              <a:endParaRPr dirty="0"/>
            </a:p>
          </p:txBody>
        </p:sp>
        <p:sp>
          <p:nvSpPr>
            <p:cNvPr id="116" name="mulighet">
              <a:extLst>
                <a:ext uri="{FF2B5EF4-FFF2-40B4-BE49-F238E27FC236}">
                  <a16:creationId xmlns:a16="http://schemas.microsoft.com/office/drawing/2014/main" id="{4B1B0319-3AAC-C22B-7262-E805BBA79B7B}"/>
                </a:ext>
              </a:extLst>
            </p:cNvPr>
            <p:cNvSpPr/>
            <p:nvPr/>
          </p:nvSpPr>
          <p:spPr>
            <a:xfrm>
              <a:off x="1049896" y="4339916"/>
              <a:ext cx="80812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7F47"/>
                  </a:solidFill>
                  <a:latin typeface="Arial"/>
                </a:rPr>
                <a:t>mulighet</a:t>
              </a:r>
              <a:endParaRPr dirty="0"/>
            </a:p>
          </p:txBody>
        </p:sp>
        <p:sp>
          <p:nvSpPr>
            <p:cNvPr id="117" name="avspasering">
              <a:extLst>
                <a:ext uri="{FF2B5EF4-FFF2-40B4-BE49-F238E27FC236}">
                  <a16:creationId xmlns:a16="http://schemas.microsoft.com/office/drawing/2014/main" id="{5D2539FD-E954-CA94-94AC-27626A33EA3A}"/>
                </a:ext>
              </a:extLst>
            </p:cNvPr>
            <p:cNvSpPr/>
            <p:nvPr/>
          </p:nvSpPr>
          <p:spPr>
            <a:xfrm>
              <a:off x="877529" y="2319461"/>
              <a:ext cx="1152856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362F"/>
                  </a:solidFill>
                  <a:latin typeface="Arial"/>
                </a:rPr>
                <a:t>avspasering</a:t>
              </a:r>
              <a:endParaRPr dirty="0"/>
            </a:p>
          </p:txBody>
        </p:sp>
        <p:sp>
          <p:nvSpPr>
            <p:cNvPr id="118" name="trakassering">
              <a:extLst>
                <a:ext uri="{FF2B5EF4-FFF2-40B4-BE49-F238E27FC236}">
                  <a16:creationId xmlns:a16="http://schemas.microsoft.com/office/drawing/2014/main" id="{DA1D7834-64B6-4EBA-CEF2-FAE4D999D936}"/>
                </a:ext>
              </a:extLst>
            </p:cNvPr>
            <p:cNvSpPr/>
            <p:nvPr/>
          </p:nvSpPr>
          <p:spPr>
            <a:xfrm>
              <a:off x="3671691" y="2175143"/>
              <a:ext cx="1164080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2C4374"/>
                  </a:solidFill>
                  <a:latin typeface="Arial"/>
                </a:rPr>
                <a:t>trakassering</a:t>
              </a:r>
              <a:endParaRPr dirty="0"/>
            </a:p>
          </p:txBody>
        </p:sp>
        <p:sp>
          <p:nvSpPr>
            <p:cNvPr id="119" name="tungt">
              <a:extLst>
                <a:ext uri="{FF2B5EF4-FFF2-40B4-BE49-F238E27FC236}">
                  <a16:creationId xmlns:a16="http://schemas.microsoft.com/office/drawing/2014/main" id="{9D691630-0874-5E1D-B64C-426079B5A594}"/>
                </a:ext>
              </a:extLst>
            </p:cNvPr>
            <p:cNvSpPr/>
            <p:nvPr/>
          </p:nvSpPr>
          <p:spPr>
            <a:xfrm>
              <a:off x="3862485" y="1953855"/>
              <a:ext cx="47461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F5C524"/>
                  </a:solidFill>
                  <a:latin typeface="Arial"/>
                </a:rPr>
                <a:t>tungt</a:t>
              </a:r>
              <a:endParaRPr dirty="0"/>
            </a:p>
          </p:txBody>
        </p:sp>
        <p:sp>
          <p:nvSpPr>
            <p:cNvPr id="120" name="spurt">
              <a:extLst>
                <a:ext uri="{FF2B5EF4-FFF2-40B4-BE49-F238E27FC236}">
                  <a16:creationId xmlns:a16="http://schemas.microsoft.com/office/drawing/2014/main" id="{4585F9DE-5F0F-2DEB-647E-049022FC31C2}"/>
                </a:ext>
              </a:extLst>
            </p:cNvPr>
            <p:cNvSpPr/>
            <p:nvPr/>
          </p:nvSpPr>
          <p:spPr>
            <a:xfrm>
              <a:off x="5459607" y="3002567"/>
              <a:ext cx="47461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C44E41"/>
                  </a:solidFill>
                  <a:latin typeface="Arial"/>
                </a:rPr>
                <a:t>spurt</a:t>
              </a:r>
              <a:endParaRPr dirty="0"/>
            </a:p>
          </p:txBody>
        </p:sp>
        <p:sp>
          <p:nvSpPr>
            <p:cNvPr id="121" name="jobb">
              <a:extLst>
                <a:ext uri="{FF2B5EF4-FFF2-40B4-BE49-F238E27FC236}">
                  <a16:creationId xmlns:a16="http://schemas.microsoft.com/office/drawing/2014/main" id="{D01AFB92-11DE-0E92-B9DD-A2579C53687B}"/>
                </a:ext>
              </a:extLst>
            </p:cNvPr>
            <p:cNvSpPr/>
            <p:nvPr/>
          </p:nvSpPr>
          <p:spPr>
            <a:xfrm>
              <a:off x="1761851" y="4744007"/>
              <a:ext cx="40406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04827B"/>
                  </a:solidFill>
                  <a:latin typeface="Arial"/>
                </a:rPr>
                <a:t>jobb</a:t>
              </a:r>
              <a:endParaRPr dirty="0"/>
            </a:p>
          </p:txBody>
        </p:sp>
        <p:sp>
          <p:nvSpPr>
            <p:cNvPr id="122" name="krevde">
              <a:extLst>
                <a:ext uri="{FF2B5EF4-FFF2-40B4-BE49-F238E27FC236}">
                  <a16:creationId xmlns:a16="http://schemas.microsoft.com/office/drawing/2014/main" id="{BAF0CB88-E24E-6268-C0AF-AED2F5682E02}"/>
                </a:ext>
              </a:extLst>
            </p:cNvPr>
            <p:cNvSpPr/>
            <p:nvPr/>
          </p:nvSpPr>
          <p:spPr>
            <a:xfrm>
              <a:off x="5472441" y="3464385"/>
              <a:ext cx="641366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7F47"/>
                  </a:solidFill>
                  <a:latin typeface="Arial"/>
                </a:rPr>
                <a:t>krevde</a:t>
              </a:r>
              <a:endParaRPr dirty="0"/>
            </a:p>
          </p:txBody>
        </p:sp>
        <p:sp>
          <p:nvSpPr>
            <p:cNvPr id="123" name="kompetanse">
              <a:extLst>
                <a:ext uri="{FF2B5EF4-FFF2-40B4-BE49-F238E27FC236}">
                  <a16:creationId xmlns:a16="http://schemas.microsoft.com/office/drawing/2014/main" id="{6258FB0E-E6D4-7909-D10E-424FA71AE5C3}"/>
                </a:ext>
              </a:extLst>
            </p:cNvPr>
            <p:cNvSpPr/>
            <p:nvPr/>
          </p:nvSpPr>
          <p:spPr>
            <a:xfrm>
              <a:off x="4960932" y="2223249"/>
              <a:ext cx="1164080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362F"/>
                  </a:solidFill>
                  <a:latin typeface="Arial"/>
                </a:rPr>
                <a:t>kompetanse</a:t>
              </a:r>
              <a:endParaRPr dirty="0"/>
            </a:p>
          </p:txBody>
        </p:sp>
        <p:sp>
          <p:nvSpPr>
            <p:cNvPr id="124" name="arbeid">
              <a:extLst>
                <a:ext uri="{FF2B5EF4-FFF2-40B4-BE49-F238E27FC236}">
                  <a16:creationId xmlns:a16="http://schemas.microsoft.com/office/drawing/2014/main" id="{A00F2E30-315F-4216-A21A-7298A298A359}"/>
                </a:ext>
              </a:extLst>
            </p:cNvPr>
            <p:cNvSpPr/>
            <p:nvPr/>
          </p:nvSpPr>
          <p:spPr>
            <a:xfrm>
              <a:off x="5352175" y="2550370"/>
              <a:ext cx="593264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04B5AC"/>
                  </a:solidFill>
                  <a:latin typeface="Arial"/>
                </a:rPr>
                <a:t>arbeid</a:t>
              </a:r>
              <a:endParaRPr dirty="0"/>
            </a:p>
          </p:txBody>
        </p:sp>
        <p:sp>
          <p:nvSpPr>
            <p:cNvPr id="125" name="lederskap">
              <a:extLst>
                <a:ext uri="{FF2B5EF4-FFF2-40B4-BE49-F238E27FC236}">
                  <a16:creationId xmlns:a16="http://schemas.microsoft.com/office/drawing/2014/main" id="{66B4F7E0-0098-3229-012E-66787696E898}"/>
                </a:ext>
              </a:extLst>
            </p:cNvPr>
            <p:cNvSpPr/>
            <p:nvPr/>
          </p:nvSpPr>
          <p:spPr>
            <a:xfrm>
              <a:off x="3540192" y="1742188"/>
              <a:ext cx="926775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C44E41"/>
                  </a:solidFill>
                  <a:latin typeface="Arial"/>
                </a:rPr>
                <a:t>lederskap</a:t>
              </a:r>
              <a:endParaRPr dirty="0"/>
            </a:p>
          </p:txBody>
        </p:sp>
        <p:sp>
          <p:nvSpPr>
            <p:cNvPr id="126" name="asylmottak">
              <a:extLst>
                <a:ext uri="{FF2B5EF4-FFF2-40B4-BE49-F238E27FC236}">
                  <a16:creationId xmlns:a16="http://schemas.microsoft.com/office/drawing/2014/main" id="{368A1C91-5AC8-C2C0-B3FE-EB8C3B6ABF8F}"/>
                </a:ext>
              </a:extLst>
            </p:cNvPr>
            <p:cNvSpPr/>
            <p:nvPr/>
          </p:nvSpPr>
          <p:spPr>
            <a:xfrm>
              <a:off x="4415725" y="1973097"/>
              <a:ext cx="1022980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04827B"/>
                  </a:solidFill>
                  <a:latin typeface="Arial"/>
                </a:rPr>
                <a:t>asylmottak</a:t>
              </a:r>
              <a:endParaRPr dirty="0"/>
            </a:p>
          </p:txBody>
        </p:sp>
        <p:sp>
          <p:nvSpPr>
            <p:cNvPr id="127" name="nedlagt">
              <a:extLst>
                <a:ext uri="{FF2B5EF4-FFF2-40B4-BE49-F238E27FC236}">
                  <a16:creationId xmlns:a16="http://schemas.microsoft.com/office/drawing/2014/main" id="{875B6F4A-9397-69A9-6ACE-361F4D90BBD2}"/>
                </a:ext>
              </a:extLst>
            </p:cNvPr>
            <p:cNvSpPr/>
            <p:nvPr/>
          </p:nvSpPr>
          <p:spPr>
            <a:xfrm>
              <a:off x="4442171" y="4667037"/>
              <a:ext cx="700693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7F47"/>
                  </a:solidFill>
                  <a:latin typeface="Arial"/>
                </a:rPr>
                <a:t>nedlagt</a:t>
              </a:r>
              <a:endParaRPr dirty="0"/>
            </a:p>
          </p:txBody>
        </p:sp>
        <p:sp>
          <p:nvSpPr>
            <p:cNvPr id="128" name="problem">
              <a:extLst>
                <a:ext uri="{FF2B5EF4-FFF2-40B4-BE49-F238E27FC236}">
                  <a16:creationId xmlns:a16="http://schemas.microsoft.com/office/drawing/2014/main" id="{37E939E6-0CF8-3C0E-5243-4884FC3ED73E}"/>
                </a:ext>
              </a:extLst>
            </p:cNvPr>
            <p:cNvSpPr/>
            <p:nvPr/>
          </p:nvSpPr>
          <p:spPr>
            <a:xfrm>
              <a:off x="4512729" y="1780673"/>
              <a:ext cx="771244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96362F"/>
                  </a:solidFill>
                  <a:latin typeface="Arial"/>
                </a:rPr>
                <a:t>problem</a:t>
              </a:r>
              <a:endParaRPr dirty="0"/>
            </a:p>
          </p:txBody>
        </p:sp>
        <p:sp>
          <p:nvSpPr>
            <p:cNvPr id="129" name="tid">
              <a:extLst>
                <a:ext uri="{FF2B5EF4-FFF2-40B4-BE49-F238E27FC236}">
                  <a16:creationId xmlns:a16="http://schemas.microsoft.com/office/drawing/2014/main" id="{CFF864AD-B16C-CD1D-C442-58A1A1CD7AB0}"/>
                </a:ext>
              </a:extLst>
            </p:cNvPr>
            <p:cNvSpPr/>
            <p:nvPr/>
          </p:nvSpPr>
          <p:spPr>
            <a:xfrm>
              <a:off x="3294023" y="1713324"/>
              <a:ext cx="226081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2C4374"/>
                  </a:solidFill>
                  <a:latin typeface="Arial"/>
                </a:rPr>
                <a:t>tid</a:t>
              </a:r>
              <a:endParaRPr dirty="0"/>
            </a:p>
          </p:txBody>
        </p:sp>
        <p:sp>
          <p:nvSpPr>
            <p:cNvPr id="130" name="matpause">
              <a:extLst>
                <a:ext uri="{FF2B5EF4-FFF2-40B4-BE49-F238E27FC236}">
                  <a16:creationId xmlns:a16="http://schemas.microsoft.com/office/drawing/2014/main" id="{51FDA85F-2816-9A17-5F5E-1B52FD08479C}"/>
                </a:ext>
              </a:extLst>
            </p:cNvPr>
            <p:cNvSpPr/>
            <p:nvPr/>
          </p:nvSpPr>
          <p:spPr>
            <a:xfrm>
              <a:off x="4179199" y="4926810"/>
              <a:ext cx="937998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4D525A"/>
                  </a:solidFill>
                  <a:latin typeface="Arial"/>
                </a:rPr>
                <a:t>matpause</a:t>
              </a:r>
              <a:endParaRPr dirty="0"/>
            </a:p>
          </p:txBody>
        </p:sp>
        <p:sp>
          <p:nvSpPr>
            <p:cNvPr id="131" name="kolleger">
              <a:extLst>
                <a:ext uri="{FF2B5EF4-FFF2-40B4-BE49-F238E27FC236}">
                  <a16:creationId xmlns:a16="http://schemas.microsoft.com/office/drawing/2014/main" id="{B61B0441-B7DF-DF54-3737-EF06E058B1E9}"/>
                </a:ext>
              </a:extLst>
            </p:cNvPr>
            <p:cNvSpPr/>
            <p:nvPr/>
          </p:nvSpPr>
          <p:spPr>
            <a:xfrm>
              <a:off x="2426529" y="1674839"/>
              <a:ext cx="748795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8CC0FF"/>
                  </a:solidFill>
                  <a:latin typeface="Arial"/>
                </a:rPr>
                <a:t>kolleger</a:t>
              </a:r>
              <a:endParaRPr dirty="0"/>
            </a:p>
          </p:txBody>
        </p:sp>
        <p:sp>
          <p:nvSpPr>
            <p:cNvPr id="132" name="mangler">
              <a:extLst>
                <a:ext uri="{FF2B5EF4-FFF2-40B4-BE49-F238E27FC236}">
                  <a16:creationId xmlns:a16="http://schemas.microsoft.com/office/drawing/2014/main" id="{413D9031-2E6D-13D0-C0E0-12480AFBD1FC}"/>
                </a:ext>
              </a:extLst>
            </p:cNvPr>
            <p:cNvSpPr/>
            <p:nvPr/>
          </p:nvSpPr>
          <p:spPr>
            <a:xfrm>
              <a:off x="5465229" y="3916582"/>
              <a:ext cx="771244" cy="2180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ts val="1667"/>
                </a:lnSpc>
              </a:pPr>
              <a:r>
                <a:rPr sz="1667" b="0" i="0" u="none" strike="noStrike" dirty="0">
                  <a:solidFill>
                    <a:srgbClr val="345E8C"/>
                  </a:solidFill>
                  <a:latin typeface="Arial"/>
                </a:rPr>
                <a:t>mangler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338335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15_1: Hva, om noe, kunne fått deg til å stå i jobben som sykepleier lenger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15_1: Hva, om noe, kunne fått deg til å stå i jobben som sykepleier lenger? title" descr="Title: 51d8a98e-695d-450c-8973-4e4ad20cd2b2 Spm15_1: Hva, om noe, kunne fått deg til å stå i jobben som sykepleier lenger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må til? Sykepleiere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7AC9C-3D73-6C4B-00C5-5AD624583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 b="1"/>
              <a:t>Lavere arbeidsbelastning </a:t>
            </a:r>
            <a:r>
              <a:rPr lang="nb-NO" sz="1200"/>
              <a:t>og </a:t>
            </a:r>
            <a:r>
              <a:rPr lang="nb-NO" sz="1200" b="1"/>
              <a:t>høyere lønn </a:t>
            </a:r>
            <a:r>
              <a:rPr lang="nb-NO" sz="1200"/>
              <a:t>er for høyest andel sykepleiere det som må til for at de skal kunne stå i jobben lenger.</a:t>
            </a:r>
          </a:p>
          <a:p>
            <a:r>
              <a:rPr lang="nb-NO" sz="1200"/>
              <a:t>På tredjeplass finner vi </a:t>
            </a:r>
            <a:r>
              <a:rPr lang="nb-NO" sz="1200" b="1"/>
              <a:t>mindre turnus/mer kurante arbeidstider</a:t>
            </a:r>
            <a:r>
              <a:rPr lang="nb-NO" sz="1200"/>
              <a:t>.</a:t>
            </a:r>
          </a:p>
          <a:p>
            <a:r>
              <a:rPr lang="nb-NO" sz="1200"/>
              <a:t>En større andel av de under 30 år oppgir </a:t>
            </a:r>
            <a:r>
              <a:rPr lang="nb-NO" sz="1200" b="1"/>
              <a:t>mindre turnus </a:t>
            </a:r>
            <a:r>
              <a:rPr lang="nb-NO" sz="1200"/>
              <a:t>og</a:t>
            </a:r>
            <a:r>
              <a:rPr lang="nb-NO" sz="1200" b="1"/>
              <a:t> mindre oppgaver som ikke normalt bør løses av sykepleier</a:t>
            </a:r>
            <a:r>
              <a:rPr lang="nb-NO" sz="1200"/>
              <a:t> som faktorer som kunne fått dem til å bli værende i sykepleieryrket.</a:t>
            </a:r>
          </a:p>
        </p:txBody>
      </p:sp>
      <p:graphicFrame>
        <p:nvGraphicFramePr>
          <p:cNvPr id="4" name="Spm15_1: Hva, om noe, kunne fått deg til å stå i jobben som sykepleier lenger?" descr="51d8a98e-695d-450c-8973-4e4ad20cd2b2 Spm15_1: Hva, om noe, kunne fått deg til å stå i jobben som sykepleier lenger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03266533"/>
              </p:ext>
            </p:extLst>
          </p:nvPr>
        </p:nvGraphicFramePr>
        <p:xfrm>
          <a:off x="4079776" y="703263"/>
          <a:ext cx="10513168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A692C-9D29-AB25-A7C9-F2902FA401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61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FCABF-E32D-0570-48B2-C3D9710179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Hva, om noe, kunne fått deg til å stå i jobben som sykepleier lenger?</a:t>
            </a:r>
            <a:br>
              <a:rPr lang="nb-NO"/>
            </a:br>
            <a:r>
              <a:rPr lang="nb-NO" i="1"/>
              <a:t>Base: Anser det som usannsynlig at arbeider som sykepleier om fem år.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AAB2A2-48AB-6349-971E-EC8F7A36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Prosjektbeskrivelse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553FB83-0877-EB44-A63C-AAEEF74F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D75EB-BD23-FF4F-80AE-955DA86030AC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F4CA913F-69F9-49C7-BB6F-4525FA7FCA9A}"/>
              </a:ext>
            </a:extLst>
          </p:cNvPr>
          <p:cNvSpPr txBox="1"/>
          <p:nvPr/>
        </p:nvSpPr>
        <p:spPr>
          <a:xfrm>
            <a:off x="1669921" y="1757016"/>
            <a:ext cx="281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OPPDRAGSGIVER</a:t>
            </a:r>
          </a:p>
        </p:txBody>
      </p:sp>
      <p:cxnSp>
        <p:nvCxnSpPr>
          <p:cNvPr id="13" name="Straight Connector 37">
            <a:extLst>
              <a:ext uri="{FF2B5EF4-FFF2-40B4-BE49-F238E27FC236}">
                <a16:creationId xmlns:a16="http://schemas.microsoft.com/office/drawing/2014/main" id="{C0DB3F29-4316-4365-AF32-54D56A84916C}"/>
              </a:ext>
            </a:extLst>
          </p:cNvPr>
          <p:cNvCxnSpPr>
            <a:cxnSpLocks/>
          </p:cNvCxnSpPr>
          <p:nvPr/>
        </p:nvCxnSpPr>
        <p:spPr>
          <a:xfrm>
            <a:off x="839788" y="3171979"/>
            <a:ext cx="10569188" cy="0"/>
          </a:xfrm>
          <a:prstGeom prst="line">
            <a:avLst/>
          </a:prstGeom>
          <a:ln w="1905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C2A3D99F-A06C-42EA-9D93-631CE6E8F1F4}"/>
              </a:ext>
            </a:extLst>
          </p:cNvPr>
          <p:cNvSpPr txBox="1">
            <a:spLocks/>
          </p:cNvSpPr>
          <p:nvPr/>
        </p:nvSpPr>
        <p:spPr>
          <a:xfrm>
            <a:off x="1668041" y="2254824"/>
            <a:ext cx="3863551" cy="348268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4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NHO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558D8FB-DE8A-4D27-88F0-55F9FA034E5A}"/>
              </a:ext>
            </a:extLst>
          </p:cNvPr>
          <p:cNvSpPr txBox="1">
            <a:spLocks/>
          </p:cNvSpPr>
          <p:nvPr/>
        </p:nvSpPr>
        <p:spPr>
          <a:xfrm>
            <a:off x="1668042" y="2590705"/>
            <a:ext cx="4291037" cy="348268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4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dirty="0">
                <a:solidFill>
                  <a:srgbClr val="FFFFFF"/>
                </a:solidFill>
                <a:latin typeface="Arial"/>
                <a:cs typeface="Arial"/>
              </a:rPr>
              <a:t>Torunn </a:t>
            </a:r>
            <a:r>
              <a:rPr lang="nb-NO" dirty="0" err="1">
                <a:solidFill>
                  <a:srgbClr val="FFFFFF"/>
                </a:solidFill>
                <a:latin typeface="Arial"/>
                <a:cs typeface="Arial"/>
              </a:rPr>
              <a:t>Sirevaag</a:t>
            </a:r>
            <a:endParaRPr lang="nb-NO" dirty="0" err="1">
              <a:ea typeface="+mn-ea"/>
            </a:endParaRPr>
          </a:p>
        </p:txBody>
      </p:sp>
      <p:cxnSp>
        <p:nvCxnSpPr>
          <p:cNvPr id="17" name="Straight Connector 65">
            <a:extLst>
              <a:ext uri="{FF2B5EF4-FFF2-40B4-BE49-F238E27FC236}">
                <a16:creationId xmlns:a16="http://schemas.microsoft.com/office/drawing/2014/main" id="{008F78C4-C3EC-4EAA-9043-16B98C0009AA}"/>
              </a:ext>
            </a:extLst>
          </p:cNvPr>
          <p:cNvCxnSpPr/>
          <p:nvPr/>
        </p:nvCxnSpPr>
        <p:spPr>
          <a:xfrm>
            <a:off x="1663572" y="1701470"/>
            <a:ext cx="0" cy="4442771"/>
          </a:xfrm>
          <a:prstGeom prst="line">
            <a:avLst/>
          </a:prstGeom>
          <a:ln w="6350" cmpd="sng">
            <a:solidFill>
              <a:schemeClr val="accent2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6">
            <a:extLst>
              <a:ext uri="{FF2B5EF4-FFF2-40B4-BE49-F238E27FC236}">
                <a16:creationId xmlns:a16="http://schemas.microsoft.com/office/drawing/2014/main" id="{35274A6B-EDD4-40E1-BBC7-E879DBC85E98}"/>
              </a:ext>
            </a:extLst>
          </p:cNvPr>
          <p:cNvCxnSpPr/>
          <p:nvPr/>
        </p:nvCxnSpPr>
        <p:spPr>
          <a:xfrm>
            <a:off x="1661285" y="2136832"/>
            <a:ext cx="4027834" cy="0"/>
          </a:xfrm>
          <a:prstGeom prst="line">
            <a:avLst/>
          </a:prstGeom>
          <a:ln w="6350" cmpd="sng">
            <a:solidFill>
              <a:schemeClr val="accent2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71">
            <a:extLst>
              <a:ext uri="{FF2B5EF4-FFF2-40B4-BE49-F238E27FC236}">
                <a16:creationId xmlns:a16="http://schemas.microsoft.com/office/drawing/2014/main" id="{D7108FD0-4DEC-49FA-A280-8F6BF8705058}"/>
              </a:ext>
            </a:extLst>
          </p:cNvPr>
          <p:cNvSpPr txBox="1"/>
          <p:nvPr/>
        </p:nvSpPr>
        <p:spPr>
          <a:xfrm>
            <a:off x="1669922" y="3425108"/>
            <a:ext cx="2868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FORMÅL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65286E2-E015-4935-A8B3-C9E46EE635B9}"/>
              </a:ext>
            </a:extLst>
          </p:cNvPr>
          <p:cNvSpPr txBox="1">
            <a:spLocks/>
          </p:cNvSpPr>
          <p:nvPr/>
        </p:nvSpPr>
        <p:spPr>
          <a:xfrm>
            <a:off x="1668042" y="3916486"/>
            <a:ext cx="4291037" cy="685671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4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dirty="0">
                <a:solidFill>
                  <a:srgbClr val="FFFFFF"/>
                </a:solidFill>
                <a:latin typeface="Arial"/>
                <a:cs typeface="Arial"/>
              </a:rPr>
              <a:t>Kartlegge synes på sykepleier-yrket blant nåværende, tidligere og fremtidige sykepleiere. </a:t>
            </a:r>
            <a:endParaRPr lang="nb-NO" dirty="0">
              <a:ea typeface="+mn-ea"/>
            </a:endParaRPr>
          </a:p>
        </p:txBody>
      </p:sp>
      <p:cxnSp>
        <p:nvCxnSpPr>
          <p:cNvPr id="22" name="Straight Connector 73">
            <a:extLst>
              <a:ext uri="{FF2B5EF4-FFF2-40B4-BE49-F238E27FC236}">
                <a16:creationId xmlns:a16="http://schemas.microsoft.com/office/drawing/2014/main" id="{62ED0BCA-63D2-4290-B34E-9D7AB434A983}"/>
              </a:ext>
            </a:extLst>
          </p:cNvPr>
          <p:cNvCxnSpPr>
            <a:cxnSpLocks/>
          </p:cNvCxnSpPr>
          <p:nvPr/>
        </p:nvCxnSpPr>
        <p:spPr>
          <a:xfrm>
            <a:off x="871104" y="4707311"/>
            <a:ext cx="10517621" cy="0"/>
          </a:xfrm>
          <a:prstGeom prst="line">
            <a:avLst/>
          </a:prstGeom>
          <a:ln w="1905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5">
            <a:extLst>
              <a:ext uri="{FF2B5EF4-FFF2-40B4-BE49-F238E27FC236}">
                <a16:creationId xmlns:a16="http://schemas.microsoft.com/office/drawing/2014/main" id="{3EA65C3B-43D0-4371-8E43-7FE5A8CF2D7F}"/>
              </a:ext>
            </a:extLst>
          </p:cNvPr>
          <p:cNvCxnSpPr/>
          <p:nvPr/>
        </p:nvCxnSpPr>
        <p:spPr>
          <a:xfrm>
            <a:off x="1661285" y="3794565"/>
            <a:ext cx="4027834" cy="0"/>
          </a:xfrm>
          <a:prstGeom prst="line">
            <a:avLst/>
          </a:prstGeom>
          <a:ln w="6350" cmpd="sng">
            <a:solidFill>
              <a:schemeClr val="accent2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81">
            <a:extLst>
              <a:ext uri="{FF2B5EF4-FFF2-40B4-BE49-F238E27FC236}">
                <a16:creationId xmlns:a16="http://schemas.microsoft.com/office/drawing/2014/main" id="{D0F6209F-A97F-47A1-BFA3-999AA2A6953B}"/>
              </a:ext>
            </a:extLst>
          </p:cNvPr>
          <p:cNvSpPr txBox="1"/>
          <p:nvPr/>
        </p:nvSpPr>
        <p:spPr>
          <a:xfrm>
            <a:off x="1668042" y="4984998"/>
            <a:ext cx="287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GJENNOMFØRING</a:t>
            </a:r>
          </a:p>
        </p:txBody>
      </p:sp>
      <p:cxnSp>
        <p:nvCxnSpPr>
          <p:cNvPr id="25" name="Straight Connector 82">
            <a:extLst>
              <a:ext uri="{FF2B5EF4-FFF2-40B4-BE49-F238E27FC236}">
                <a16:creationId xmlns:a16="http://schemas.microsoft.com/office/drawing/2014/main" id="{95D10D58-C487-4C98-95C5-D74DF79B779E}"/>
              </a:ext>
            </a:extLst>
          </p:cNvPr>
          <p:cNvCxnSpPr/>
          <p:nvPr/>
        </p:nvCxnSpPr>
        <p:spPr>
          <a:xfrm>
            <a:off x="1675147" y="5354455"/>
            <a:ext cx="4027834" cy="0"/>
          </a:xfrm>
          <a:prstGeom prst="line">
            <a:avLst/>
          </a:prstGeom>
          <a:ln w="6350" cmpd="sng">
            <a:solidFill>
              <a:schemeClr val="accent2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460BF711-5E49-46BF-AD98-864A3A552E09}"/>
              </a:ext>
            </a:extLst>
          </p:cNvPr>
          <p:cNvSpPr txBox="1">
            <a:spLocks/>
          </p:cNvSpPr>
          <p:nvPr/>
        </p:nvSpPr>
        <p:spPr>
          <a:xfrm>
            <a:off x="1669922" y="5469458"/>
            <a:ext cx="4291037" cy="100765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4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Feltperiode juli 2023</a:t>
            </a:r>
          </a:p>
        </p:txBody>
      </p:sp>
      <p:sp>
        <p:nvSpPr>
          <p:cNvPr id="28" name="TextBox 85">
            <a:extLst>
              <a:ext uri="{FF2B5EF4-FFF2-40B4-BE49-F238E27FC236}">
                <a16:creationId xmlns:a16="http://schemas.microsoft.com/office/drawing/2014/main" id="{9B8D6056-FD20-4236-8F04-1C0A1A60B3AA}"/>
              </a:ext>
            </a:extLst>
          </p:cNvPr>
          <p:cNvSpPr txBox="1"/>
          <p:nvPr/>
        </p:nvSpPr>
        <p:spPr>
          <a:xfrm>
            <a:off x="6934696" y="175701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METODE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FAF940E-9DDE-4510-96C2-86EA81FF185D}"/>
              </a:ext>
            </a:extLst>
          </p:cNvPr>
          <p:cNvSpPr txBox="1">
            <a:spLocks/>
          </p:cNvSpPr>
          <p:nvPr/>
        </p:nvSpPr>
        <p:spPr>
          <a:xfrm>
            <a:off x="6946334" y="2254822"/>
            <a:ext cx="4413075" cy="720243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4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dirty="0">
                <a:solidFill>
                  <a:srgbClr val="FFFFFF"/>
                </a:solidFill>
                <a:latin typeface="Arial"/>
                <a:cs typeface="Arial"/>
              </a:rPr>
              <a:t>Respondentene fikk tilsendt spørreskjemaet på epost via en lenke, og har selv fylt dette ut. </a:t>
            </a:r>
            <a:endParaRPr lang="nb-NO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31" name="Straight Connector 91">
            <a:extLst>
              <a:ext uri="{FF2B5EF4-FFF2-40B4-BE49-F238E27FC236}">
                <a16:creationId xmlns:a16="http://schemas.microsoft.com/office/drawing/2014/main" id="{EF97CDED-2301-4F61-97B7-4FA6B44ADB9C}"/>
              </a:ext>
            </a:extLst>
          </p:cNvPr>
          <p:cNvCxnSpPr/>
          <p:nvPr/>
        </p:nvCxnSpPr>
        <p:spPr>
          <a:xfrm>
            <a:off x="6095304" y="1058508"/>
            <a:ext cx="0" cy="5375753"/>
          </a:xfrm>
          <a:prstGeom prst="line">
            <a:avLst/>
          </a:prstGeom>
          <a:ln w="1905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2">
            <a:extLst>
              <a:ext uri="{FF2B5EF4-FFF2-40B4-BE49-F238E27FC236}">
                <a16:creationId xmlns:a16="http://schemas.microsoft.com/office/drawing/2014/main" id="{47FD58CC-FAA1-4A9D-A0A5-B325CBE430B0}"/>
              </a:ext>
            </a:extLst>
          </p:cNvPr>
          <p:cNvCxnSpPr/>
          <p:nvPr/>
        </p:nvCxnSpPr>
        <p:spPr>
          <a:xfrm>
            <a:off x="6943857" y="2136832"/>
            <a:ext cx="4027834" cy="0"/>
          </a:xfrm>
          <a:prstGeom prst="line">
            <a:avLst/>
          </a:prstGeom>
          <a:ln w="6350" cmpd="sng">
            <a:solidFill>
              <a:schemeClr val="accent2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93">
            <a:extLst>
              <a:ext uri="{FF2B5EF4-FFF2-40B4-BE49-F238E27FC236}">
                <a16:creationId xmlns:a16="http://schemas.microsoft.com/office/drawing/2014/main" id="{BFE2334A-6919-4C0A-B5BB-724117B4F747}"/>
              </a:ext>
            </a:extLst>
          </p:cNvPr>
          <p:cNvSpPr/>
          <p:nvPr/>
        </p:nvSpPr>
        <p:spPr>
          <a:xfrm>
            <a:off x="6214958" y="3292299"/>
            <a:ext cx="612000" cy="61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95">
            <a:extLst>
              <a:ext uri="{FF2B5EF4-FFF2-40B4-BE49-F238E27FC236}">
                <a16:creationId xmlns:a16="http://schemas.microsoft.com/office/drawing/2014/main" id="{7AF49D3B-C1BD-4F60-BF49-2D81D8933A27}"/>
              </a:ext>
            </a:extLst>
          </p:cNvPr>
          <p:cNvSpPr txBox="1"/>
          <p:nvPr/>
        </p:nvSpPr>
        <p:spPr>
          <a:xfrm>
            <a:off x="6992819" y="342510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MÅLGRUPPE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0DF5BF7F-E8C2-4B9A-B41B-16A71171CB95}"/>
              </a:ext>
            </a:extLst>
          </p:cNvPr>
          <p:cNvSpPr txBox="1">
            <a:spLocks/>
          </p:cNvSpPr>
          <p:nvPr/>
        </p:nvSpPr>
        <p:spPr>
          <a:xfrm>
            <a:off x="6946335" y="3916486"/>
            <a:ext cx="4413078" cy="68567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4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Sykepleiere, tidligere sykepleiere og sykepleiestudenter</a:t>
            </a:r>
          </a:p>
        </p:txBody>
      </p:sp>
      <p:cxnSp>
        <p:nvCxnSpPr>
          <p:cNvPr id="36" name="Straight Connector 97">
            <a:extLst>
              <a:ext uri="{FF2B5EF4-FFF2-40B4-BE49-F238E27FC236}">
                <a16:creationId xmlns:a16="http://schemas.microsoft.com/office/drawing/2014/main" id="{12176DA9-A365-4D79-A8A6-E515B014B826}"/>
              </a:ext>
            </a:extLst>
          </p:cNvPr>
          <p:cNvCxnSpPr/>
          <p:nvPr/>
        </p:nvCxnSpPr>
        <p:spPr>
          <a:xfrm>
            <a:off x="6943857" y="3794565"/>
            <a:ext cx="4027834" cy="0"/>
          </a:xfrm>
          <a:prstGeom prst="line">
            <a:avLst/>
          </a:prstGeom>
          <a:ln w="6350" cmpd="sng">
            <a:solidFill>
              <a:schemeClr val="accent2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98">
            <a:extLst>
              <a:ext uri="{FF2B5EF4-FFF2-40B4-BE49-F238E27FC236}">
                <a16:creationId xmlns:a16="http://schemas.microsoft.com/office/drawing/2014/main" id="{7770BFEA-0288-4136-B52F-E54C9AAC1EEB}"/>
              </a:ext>
            </a:extLst>
          </p:cNvPr>
          <p:cNvSpPr txBox="1"/>
          <p:nvPr/>
        </p:nvSpPr>
        <p:spPr>
          <a:xfrm>
            <a:off x="6992819" y="4984997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UTVALG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89BB921-F3C5-411F-8B16-45BED724EF7D}"/>
              </a:ext>
            </a:extLst>
          </p:cNvPr>
          <p:cNvSpPr txBox="1">
            <a:spLocks/>
          </p:cNvSpPr>
          <p:nvPr/>
        </p:nvSpPr>
        <p:spPr>
          <a:xfrm>
            <a:off x="6948215" y="5469458"/>
            <a:ext cx="4413078" cy="100765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4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304 stk</a:t>
            </a:r>
          </a:p>
        </p:txBody>
      </p:sp>
      <p:cxnSp>
        <p:nvCxnSpPr>
          <p:cNvPr id="39" name="Straight Connector 102">
            <a:extLst>
              <a:ext uri="{FF2B5EF4-FFF2-40B4-BE49-F238E27FC236}">
                <a16:creationId xmlns:a16="http://schemas.microsoft.com/office/drawing/2014/main" id="{CAEABEA2-3D67-48B2-884E-87A1732E8F16}"/>
              </a:ext>
            </a:extLst>
          </p:cNvPr>
          <p:cNvCxnSpPr/>
          <p:nvPr/>
        </p:nvCxnSpPr>
        <p:spPr>
          <a:xfrm>
            <a:off x="6943857" y="5351596"/>
            <a:ext cx="4027834" cy="0"/>
          </a:xfrm>
          <a:prstGeom prst="line">
            <a:avLst/>
          </a:prstGeom>
          <a:ln w="6350" cmpd="sng">
            <a:solidFill>
              <a:schemeClr val="accent2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uppe 60">
            <a:extLst>
              <a:ext uri="{FF2B5EF4-FFF2-40B4-BE49-F238E27FC236}">
                <a16:creationId xmlns:a16="http://schemas.microsoft.com/office/drawing/2014/main" id="{7D7511AD-B1A8-417D-9453-0569892813E3}"/>
              </a:ext>
            </a:extLst>
          </p:cNvPr>
          <p:cNvGrpSpPr/>
          <p:nvPr/>
        </p:nvGrpSpPr>
        <p:grpSpPr>
          <a:xfrm>
            <a:off x="6209499" y="1623871"/>
            <a:ext cx="628820" cy="612000"/>
            <a:chOff x="6173382" y="1562389"/>
            <a:chExt cx="628820" cy="612000"/>
          </a:xfrm>
        </p:grpSpPr>
        <p:sp>
          <p:nvSpPr>
            <p:cNvPr id="27" name="Oval 84">
              <a:extLst>
                <a:ext uri="{FF2B5EF4-FFF2-40B4-BE49-F238E27FC236}">
                  <a16:creationId xmlns:a16="http://schemas.microsoft.com/office/drawing/2014/main" id="{9409FD50-BF7D-4C6B-8D6F-77FE2A363E00}"/>
                </a:ext>
              </a:extLst>
            </p:cNvPr>
            <p:cNvSpPr/>
            <p:nvPr/>
          </p:nvSpPr>
          <p:spPr>
            <a:xfrm>
              <a:off x="6176830" y="1562389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Picture 108" descr="noun_174068_cc.png">
              <a:extLst>
                <a:ext uri="{FF2B5EF4-FFF2-40B4-BE49-F238E27FC236}">
                  <a16:creationId xmlns:a16="http://schemas.microsoft.com/office/drawing/2014/main" id="{457A7015-EEAD-40E1-ACBB-509A99A1B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382" y="1616641"/>
              <a:ext cx="628820" cy="466219"/>
            </a:xfrm>
            <a:prstGeom prst="rect">
              <a:avLst/>
            </a:prstGeom>
          </p:spPr>
        </p:pic>
      </p:grpSp>
      <p:pic>
        <p:nvPicPr>
          <p:cNvPr id="41" name="Picture 109" descr="noun_174061_cc.png">
            <a:extLst>
              <a:ext uri="{FF2B5EF4-FFF2-40B4-BE49-F238E27FC236}">
                <a16:creationId xmlns:a16="http://schemas.microsoft.com/office/drawing/2014/main" id="{B90FC559-6A14-4EA7-BC2F-D2E6125442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137" y="3365169"/>
            <a:ext cx="620185" cy="432027"/>
          </a:xfrm>
          <a:prstGeom prst="rect">
            <a:avLst/>
          </a:prstGeom>
        </p:spPr>
      </p:pic>
      <p:grpSp>
        <p:nvGrpSpPr>
          <p:cNvPr id="60" name="Gruppe 59">
            <a:extLst>
              <a:ext uri="{FF2B5EF4-FFF2-40B4-BE49-F238E27FC236}">
                <a16:creationId xmlns:a16="http://schemas.microsoft.com/office/drawing/2014/main" id="{2F634712-6C4C-47F0-AEF2-48FD6660E30F}"/>
              </a:ext>
            </a:extLst>
          </p:cNvPr>
          <p:cNvGrpSpPr/>
          <p:nvPr/>
        </p:nvGrpSpPr>
        <p:grpSpPr>
          <a:xfrm>
            <a:off x="853622" y="4832823"/>
            <a:ext cx="625552" cy="612000"/>
            <a:chOff x="871104" y="4791038"/>
            <a:chExt cx="625552" cy="612000"/>
          </a:xfrm>
        </p:grpSpPr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03142265-CB3A-48B9-AED8-839A38C91523}"/>
                </a:ext>
              </a:extLst>
            </p:cNvPr>
            <p:cNvSpPr/>
            <p:nvPr/>
          </p:nvSpPr>
          <p:spPr>
            <a:xfrm>
              <a:off x="871104" y="4791038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2" name="Picture 110" descr="noun_174073_cc.png">
              <a:extLst>
                <a:ext uri="{FF2B5EF4-FFF2-40B4-BE49-F238E27FC236}">
                  <a16:creationId xmlns:a16="http://schemas.microsoft.com/office/drawing/2014/main" id="{C2E1DCB0-16BC-41D7-8038-7589B4853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056" y="4871854"/>
              <a:ext cx="615600" cy="43930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3DB972EA-24ED-4084-BA72-310124020FA7}"/>
              </a:ext>
            </a:extLst>
          </p:cNvPr>
          <p:cNvGrpSpPr/>
          <p:nvPr/>
        </p:nvGrpSpPr>
        <p:grpSpPr>
          <a:xfrm>
            <a:off x="6213406" y="4855047"/>
            <a:ext cx="612000" cy="612000"/>
            <a:chOff x="6176830" y="4791039"/>
            <a:chExt cx="612000" cy="612000"/>
          </a:xfrm>
        </p:grpSpPr>
        <p:sp>
          <p:nvSpPr>
            <p:cNvPr id="29" name="Oval 87">
              <a:extLst>
                <a:ext uri="{FF2B5EF4-FFF2-40B4-BE49-F238E27FC236}">
                  <a16:creationId xmlns:a16="http://schemas.microsoft.com/office/drawing/2014/main" id="{46A29CC8-81BE-4FAA-ACEB-4D3C4B40EB02}"/>
                </a:ext>
              </a:extLst>
            </p:cNvPr>
            <p:cNvSpPr/>
            <p:nvPr/>
          </p:nvSpPr>
          <p:spPr>
            <a:xfrm>
              <a:off x="6176830" y="4791039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3" name="Picture 111" descr="noun_174040_cc.png">
              <a:extLst>
                <a:ext uri="{FF2B5EF4-FFF2-40B4-BE49-F238E27FC236}">
                  <a16:creationId xmlns:a16="http://schemas.microsoft.com/office/drawing/2014/main" id="{32AA316B-F30E-4A2F-97AE-EEEBEBB6C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1568" y="4875065"/>
              <a:ext cx="583407" cy="437444"/>
            </a:xfrm>
            <a:prstGeom prst="rect">
              <a:avLst/>
            </a:prstGeom>
          </p:spPr>
        </p:pic>
      </p:grpSp>
      <p:grpSp>
        <p:nvGrpSpPr>
          <p:cNvPr id="59" name="Gruppe 58">
            <a:extLst>
              <a:ext uri="{FF2B5EF4-FFF2-40B4-BE49-F238E27FC236}">
                <a16:creationId xmlns:a16="http://schemas.microsoft.com/office/drawing/2014/main" id="{E541D3E1-3E56-4A2F-AFFE-0F544F510B5F}"/>
              </a:ext>
            </a:extLst>
          </p:cNvPr>
          <p:cNvGrpSpPr/>
          <p:nvPr/>
        </p:nvGrpSpPr>
        <p:grpSpPr>
          <a:xfrm>
            <a:off x="881158" y="3287397"/>
            <a:ext cx="612000" cy="612000"/>
            <a:chOff x="872656" y="3246578"/>
            <a:chExt cx="612000" cy="612000"/>
          </a:xfrm>
        </p:grpSpPr>
        <p:sp>
          <p:nvSpPr>
            <p:cNvPr id="19" name="Oval 69">
              <a:extLst>
                <a:ext uri="{FF2B5EF4-FFF2-40B4-BE49-F238E27FC236}">
                  <a16:creationId xmlns:a16="http://schemas.microsoft.com/office/drawing/2014/main" id="{7B42593D-9BEB-4CB3-B994-BC7A8FAF509E}"/>
                </a:ext>
              </a:extLst>
            </p:cNvPr>
            <p:cNvSpPr/>
            <p:nvPr/>
          </p:nvSpPr>
          <p:spPr>
            <a:xfrm>
              <a:off x="872656" y="3246578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4" name="Picture 112" descr="noun_174027_cc.png">
              <a:extLst>
                <a:ext uri="{FF2B5EF4-FFF2-40B4-BE49-F238E27FC236}">
                  <a16:creationId xmlns:a16="http://schemas.microsoft.com/office/drawing/2014/main" id="{7B9EECA5-A46F-4071-AEAF-02089FB6C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883" y="3319713"/>
              <a:ext cx="581425" cy="432237"/>
            </a:xfrm>
            <a:prstGeom prst="rect">
              <a:avLst/>
            </a:prstGeom>
          </p:spPr>
        </p:pic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C47E378A-373B-4A11-9218-320763DB2250}"/>
              </a:ext>
            </a:extLst>
          </p:cNvPr>
          <p:cNvGrpSpPr/>
          <p:nvPr/>
        </p:nvGrpSpPr>
        <p:grpSpPr>
          <a:xfrm>
            <a:off x="853622" y="1629664"/>
            <a:ext cx="629482" cy="612000"/>
            <a:chOff x="853622" y="1562390"/>
            <a:chExt cx="629482" cy="612000"/>
          </a:xfrm>
        </p:grpSpPr>
        <p:sp>
          <p:nvSpPr>
            <p:cNvPr id="11" name="Oval 45">
              <a:extLst>
                <a:ext uri="{FF2B5EF4-FFF2-40B4-BE49-F238E27FC236}">
                  <a16:creationId xmlns:a16="http://schemas.microsoft.com/office/drawing/2014/main" id="{DFC51642-1692-4621-AFAC-1F757D978E2E}"/>
                </a:ext>
              </a:extLst>
            </p:cNvPr>
            <p:cNvSpPr/>
            <p:nvPr/>
          </p:nvSpPr>
          <p:spPr>
            <a:xfrm>
              <a:off x="871104" y="1562390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5" name="Picture 113" descr="noun_174059_cc.png">
              <a:extLst>
                <a:ext uri="{FF2B5EF4-FFF2-40B4-BE49-F238E27FC236}">
                  <a16:creationId xmlns:a16="http://schemas.microsoft.com/office/drawing/2014/main" id="{259FEB14-A010-4DE9-97FF-4C9009288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622" y="1634390"/>
              <a:ext cx="614049" cy="467467"/>
            </a:xfrm>
            <a:prstGeom prst="rect">
              <a:avLst/>
            </a:prstGeom>
          </p:spPr>
        </p:pic>
      </p:grpSp>
      <p:cxnSp>
        <p:nvCxnSpPr>
          <p:cNvPr id="48" name="Straight Connector 91">
            <a:extLst>
              <a:ext uri="{FF2B5EF4-FFF2-40B4-BE49-F238E27FC236}">
                <a16:creationId xmlns:a16="http://schemas.microsoft.com/office/drawing/2014/main" id="{981DED70-705A-4AA3-ACC4-DD51232E5C22}"/>
              </a:ext>
            </a:extLst>
          </p:cNvPr>
          <p:cNvCxnSpPr>
            <a:cxnSpLocks/>
          </p:cNvCxnSpPr>
          <p:nvPr/>
        </p:nvCxnSpPr>
        <p:spPr>
          <a:xfrm>
            <a:off x="6932071" y="1561604"/>
            <a:ext cx="0" cy="4442771"/>
          </a:xfrm>
          <a:prstGeom prst="line">
            <a:avLst/>
          </a:prstGeom>
          <a:ln w="6350" cmpd="sng">
            <a:solidFill>
              <a:schemeClr val="accent2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Bilde 45">
            <a:extLst>
              <a:ext uri="{FF2B5EF4-FFF2-40B4-BE49-F238E27FC236}">
                <a16:creationId xmlns:a16="http://schemas.microsoft.com/office/drawing/2014/main" id="{81A080E0-D532-BF40-ADAE-30C73C5E12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1137" y="6234041"/>
            <a:ext cx="447404" cy="4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0106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1CE4-6D77-454A-9476-EFA45317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Påstander om sykepleieryrket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FF799-B245-0192-344C-BF0FBBB3B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47E13-160B-FFF6-FF5B-B85D66E0E8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Sykepleiere, tidligere sykepleiere og sykepleiestudenter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1772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16_1: Hva, om noe, må til for at du skal vende tilbake til sykepleier-yrke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16_1: Hva, om noe, må til for at du skal vende tilbake til sykepleier-yrket? title" descr="Title: 7ea112c4-e2fa-4b07-9154-7010bfb12ba2 Spm16_1: Hva, om noe, må til for at du skal vende tilbake til sykepleier-yrket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må til?</a:t>
            </a:r>
            <a:br>
              <a:rPr lang="nb-NO"/>
            </a:br>
            <a:r>
              <a:rPr lang="nb-NO"/>
              <a:t>Tidligere sykepleiere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EB7E3-D6B6-E335-7CC4-4FA30F381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Flest svarer at </a:t>
            </a:r>
            <a:r>
              <a:rPr lang="nb-NO" sz="1200" b="1"/>
              <a:t>høyere lønn </a:t>
            </a:r>
            <a:r>
              <a:rPr lang="nb-NO" sz="1200"/>
              <a:t>kunne ført til at de vender tilbake til sykepleieryrket. Dette er både hyppigst valgt som viktigste og som en øvrig ting som må til, med til sammen 68 %.</a:t>
            </a:r>
          </a:p>
          <a:p>
            <a:r>
              <a:rPr lang="nb-NO" sz="1200" b="1"/>
              <a:t>Færre administrative oppgaver </a:t>
            </a:r>
            <a:r>
              <a:rPr lang="nb-NO" sz="1200"/>
              <a:t>og </a:t>
            </a:r>
            <a:r>
              <a:rPr lang="nb-NO" sz="1200" b="1"/>
              <a:t>lavere sykefravær som medfører merarbeid</a:t>
            </a:r>
            <a:r>
              <a:rPr lang="nb-NO" sz="1200"/>
              <a:t> er for </a:t>
            </a:r>
            <a:r>
              <a:rPr lang="nb-NO" sz="1200" b="1"/>
              <a:t>ingen</a:t>
            </a:r>
            <a:r>
              <a:rPr lang="nb-NO" sz="1200"/>
              <a:t> den </a:t>
            </a:r>
            <a:r>
              <a:rPr lang="nb-NO" sz="1200" b="1"/>
              <a:t>viktigste</a:t>
            </a:r>
            <a:r>
              <a:rPr lang="nb-NO" sz="1200"/>
              <a:t> faktoren som må til.</a:t>
            </a:r>
          </a:p>
          <a:p>
            <a:r>
              <a:rPr lang="nb-NO" sz="1200"/>
              <a:t>27 % har svart at </a:t>
            </a:r>
            <a:r>
              <a:rPr lang="nb-NO" sz="1200" b="1"/>
              <a:t>ingenting ville fått dem tilbake til jobben som sykepleier</a:t>
            </a:r>
            <a:r>
              <a:rPr lang="nb-NO" sz="1200"/>
              <a:t>.</a:t>
            </a:r>
          </a:p>
          <a:p>
            <a:endParaRPr lang="nb-NO"/>
          </a:p>
        </p:txBody>
      </p:sp>
      <p:graphicFrame>
        <p:nvGraphicFramePr>
          <p:cNvPr id="4" name="Spm16_1: Hva, om noe, må til for at du skal vende tilbake til sykepleier-yrket?" descr="7ea112c4-e2fa-4b07-9154-7010bfb12ba2 Spm16_1: Hva, om noe, må til for at du skal vende tilbake til sykepleier-yrket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79386599"/>
              </p:ext>
            </p:extLst>
          </p:nvPr>
        </p:nvGraphicFramePr>
        <p:xfrm>
          <a:off x="4079776" y="703263"/>
          <a:ext cx="10945216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38AB59-4331-8C80-EA7C-F815976E6D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77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9B9B05-8ABB-826D-62A4-64EF097361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Hva, om noe, må til for at du skal vende tilbake til sykepleier-yrket?</a:t>
            </a:r>
            <a:br>
              <a:rPr lang="nb-NO"/>
            </a:br>
            <a:r>
              <a:rPr lang="nb-NO" i="1"/>
              <a:t>Base: Tidligere sykepleiere.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17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17r title" descr="Title: abbb140e-b221-41c2-b021-52119f624b10 Spm17r - Vennligst angi hvorvidt du er helt uenig, delvis uenig, verken enig eller uenig, delvis enig eller helt enig i de følgende påstandene. Du kan også svare vet ikke/ikke relevant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Påstander om sykepleieryrket</a:t>
            </a:r>
            <a:endParaRPr dirty="0"/>
          </a:p>
        </p:txBody>
      </p:sp>
      <p:graphicFrame>
        <p:nvGraphicFramePr>
          <p:cNvPr id="4" name="Spm17r" descr="abbb140e-b221-41c2-b021-52119f624b10 Spm17r - Vennligst angi hvorvidt du er helt uenig, delvis uenig, verken enig eller uenig, delvis enig eller helt enig i de følgende påstandene. Du kan også svare vet ikke/ikke relevant.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808340736"/>
              </p:ext>
            </p:extLst>
          </p:nvPr>
        </p:nvGraphicFramePr>
        <p:xfrm>
          <a:off x="407368" y="1557338"/>
          <a:ext cx="11377264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CEEE68-DC36-657F-4FD3-D5085950E0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Vennligst angi hvorvidt du er helt uenig, delvis uenig, verken enig eller uenig, delvis enig eller helt enig i de følgende påstandene. Du kan også svare vet ikke/ikke relevant.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9B100B-85F5-644A-D002-46A42E47B8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304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69DA-4EF8-DD55-AB2A-601E206E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Påstander om sykepleieryrket: Enighet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F9A4E-22F5-3737-DA89-CA4939CA8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Her ser vi påstandene i sortert rekkefølge på andel delvis og helt enige.</a:t>
            </a:r>
          </a:p>
          <a:p>
            <a:r>
              <a:rPr lang="nb-NO" sz="1200"/>
              <a:t>Av alle påstander er </a:t>
            </a:r>
            <a:r>
              <a:rPr lang="nb-NO" sz="1200" b="1"/>
              <a:t>flest</a:t>
            </a:r>
            <a:r>
              <a:rPr lang="nb-NO" sz="1200"/>
              <a:t> enige i at </a:t>
            </a:r>
            <a:r>
              <a:rPr lang="nb-NO" sz="1200" b="1"/>
              <a:t>det er viktig at yrket har ulike valgmuligheter for arbeidsgiver og -tid</a:t>
            </a:r>
            <a:r>
              <a:rPr lang="nb-NO" sz="1200"/>
              <a:t>. </a:t>
            </a:r>
          </a:p>
          <a:p>
            <a:r>
              <a:rPr lang="nb-NO" sz="1200"/>
              <a:t>På en nær </a:t>
            </a:r>
            <a:r>
              <a:rPr lang="nb-NO" sz="1200" b="1"/>
              <a:t>andreplass</a:t>
            </a:r>
            <a:r>
              <a:rPr lang="nb-NO" sz="1200"/>
              <a:t> ser vi også stor grad enighet i at </a:t>
            </a:r>
            <a:r>
              <a:rPr lang="nb-NO" sz="1200" b="1"/>
              <a:t>å velge sykepleieryrket gir mange karrieremuligheter</a:t>
            </a:r>
            <a:r>
              <a:rPr lang="nb-NO" sz="1200"/>
              <a:t>.</a:t>
            </a:r>
          </a:p>
          <a:p>
            <a:r>
              <a:rPr lang="nb-NO" sz="1200" b="1"/>
              <a:t>Færrest</a:t>
            </a:r>
            <a:r>
              <a:rPr lang="nb-NO" sz="1200"/>
              <a:t> er enige i at </a:t>
            </a:r>
            <a:r>
              <a:rPr lang="nb-NO" sz="1200" b="1"/>
              <a:t>alle sykepleiere bør jobbe i det offentlige.</a:t>
            </a:r>
          </a:p>
          <a:p>
            <a:r>
              <a:rPr lang="nb-NO" sz="1200"/>
              <a:t>En større andel menn enn kvinner er enige i at </a:t>
            </a:r>
            <a:r>
              <a:rPr lang="nb-NO" sz="1200" b="1"/>
              <a:t>partene i arbeidslivet bør bidra til mindre polarisering i debatten om hvem som skal levere helsetjenester</a:t>
            </a:r>
            <a:r>
              <a:rPr lang="nb-NO" sz="1200"/>
              <a:t>.</a:t>
            </a:r>
          </a:p>
          <a:p>
            <a:r>
              <a:rPr lang="nb-NO" sz="1200"/>
              <a:t>En større andel som har svart de er motiverte for sykepleieryrket er enige i at </a:t>
            </a:r>
            <a:r>
              <a:rPr lang="nb-NO" sz="1200" b="1"/>
              <a:t>å velge sykepleieryrket gir mange karrieremuligheter</a:t>
            </a:r>
            <a:r>
              <a:rPr lang="nb-NO" sz="120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86348-4C15-715F-6AB8-B8F37D5B1E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304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DE28-A48A-AC47-36F8-4E7A2389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23</a:t>
            </a:fld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F713E1-0A5D-870F-E435-F5096AAB73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Vennligst angi hvorvidt du er helt uenig, delvis uenig, verken enig eller uenig, delvis enig eller helt enig i de følgende påstandene. Du kan også svare vet ikke/ikke relevant.</a:t>
            </a:r>
          </a:p>
        </p:txBody>
      </p:sp>
      <p:graphicFrame>
        <p:nvGraphicFramePr>
          <p:cNvPr id="8" name="Spm17r" descr="abbb140e-b221-41c2-b021-52119f624b10 Spm17r - Vennligst angi hvorvidt du er helt uenig, delvis uenig, verken enig eller uenig, delvis enig eller helt enig i de følgende påstandene. Du kan også svare vet ikke/ikke relevant.">
            <a:extLst>
              <a:ext uri="{FF2B5EF4-FFF2-40B4-BE49-F238E27FC236}">
                <a16:creationId xmlns:a16="http://schemas.microsoft.com/office/drawing/2014/main" id="{3E8608AD-09A0-39D2-18F1-3F5F04BE5AA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89446105"/>
              </p:ext>
            </p:extLst>
          </p:nvPr>
        </p:nvGraphicFramePr>
        <p:xfrm>
          <a:off x="4494213" y="703263"/>
          <a:ext cx="6894512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82817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69DA-4EF8-DD55-AB2A-601E206E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Påstander om sykepleieryrket: Uenighet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F9A4E-22F5-3737-DA89-CA4939CA8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Her ser vi påstandene i sortert rekkefølge på andel delvis og helt uenige.</a:t>
            </a:r>
          </a:p>
          <a:p>
            <a:r>
              <a:rPr lang="nb-NO" sz="1200" b="1"/>
              <a:t>Flest</a:t>
            </a:r>
            <a:r>
              <a:rPr lang="nb-NO" sz="1200"/>
              <a:t> er uenige i at </a:t>
            </a:r>
            <a:r>
              <a:rPr lang="nb-NO" sz="1200" b="1"/>
              <a:t>alle sykepleiere bør jobbe i det offentlige</a:t>
            </a:r>
            <a:r>
              <a:rPr lang="nb-NO" sz="1200"/>
              <a:t>. Dette er den eneste påstanden der over halvparten er delvis eller helt uenige.</a:t>
            </a:r>
          </a:p>
          <a:p>
            <a:r>
              <a:rPr lang="nb-NO" sz="1200" b="1"/>
              <a:t>Færrest</a:t>
            </a:r>
            <a:r>
              <a:rPr lang="nb-NO" sz="1200"/>
              <a:t> er uenige i at det er viktig for dem at </a:t>
            </a:r>
            <a:r>
              <a:rPr lang="nb-NO" sz="1200" b="1"/>
              <a:t>yrket har ulike valgmuligheter for arbeidsgiver og arbeidstid</a:t>
            </a:r>
            <a:r>
              <a:rPr lang="nb-NO" sz="120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86348-4C15-715F-6AB8-B8F37D5B1E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304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DE28-A48A-AC47-36F8-4E7A2389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24</a:t>
            </a:fld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F713E1-0A5D-870F-E435-F5096AAB73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Vennligst angi hvorvidt du er helt uenig, delvis uenig, verken enig eller uenig, delvis enig eller helt enig i de følgende påstandene. Du kan også svare vet ikke/ikke relevant.</a:t>
            </a:r>
          </a:p>
        </p:txBody>
      </p:sp>
      <p:graphicFrame>
        <p:nvGraphicFramePr>
          <p:cNvPr id="8" name="Spm17r" descr="abbb140e-b221-41c2-b021-52119f624b10 Spm17r - Vennligst angi hvorvidt du er helt uenig, delvis uenig, verken enig eller uenig, delvis enig eller helt enig i de følgende påstandene. Du kan også svare vet ikke/ikke relevant.">
            <a:extLst>
              <a:ext uri="{FF2B5EF4-FFF2-40B4-BE49-F238E27FC236}">
                <a16:creationId xmlns:a16="http://schemas.microsoft.com/office/drawing/2014/main" id="{3E8608AD-09A0-39D2-18F1-3F5F04BE5AA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42067563"/>
              </p:ext>
            </p:extLst>
          </p:nvPr>
        </p:nvGraphicFramePr>
        <p:xfrm>
          <a:off x="4494213" y="703263"/>
          <a:ext cx="7407274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865839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C9ECAC-B060-133D-114A-CA25D815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Hovedårsaken både til at sykepleiere vurderer å slutte, og til at tidligere sykepleiere sluttet i sitt yrke er </a:t>
            </a:r>
            <a:r>
              <a:rPr lang="nb-NO" b="1" dirty="0"/>
              <a:t>for høy arbeidsbelastning</a:t>
            </a:r>
            <a:r>
              <a:rPr lang="nb-NO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92751-C952-9CAA-AEA8-7869948B2B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De to faktorene flest nåværende og tidligere sykepleiere mener kunne fått dem tilbake til eller til å bli værende i sykepleieryrket er </a:t>
            </a:r>
            <a:r>
              <a:rPr lang="nb-NO" b="1"/>
              <a:t>høyere lønn </a:t>
            </a:r>
            <a:r>
              <a:rPr lang="nb-NO"/>
              <a:t>og </a:t>
            </a:r>
            <a:r>
              <a:rPr lang="nb-NO" b="1"/>
              <a:t>lavere arbeidsbelastning</a:t>
            </a:r>
            <a:r>
              <a:rPr lang="nb-NO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01E43-1EBB-5197-14AD-22318B6083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b="1"/>
              <a:t>Beslutningen om å forlate sykepleieryrket er tilsynelatende et nyansert og komplekst valg</a:t>
            </a:r>
            <a:r>
              <a:rPr lang="nb-NO"/>
              <a:t>. Dette ser vi av en høy andel tidligere sykepleiere som velger å svare i fritekst heller enn predefinerte svaralternativer når de oppgir årsak for at de sluttet å arbeide som sykepleier.</a:t>
            </a:r>
          </a:p>
        </p:txBody>
      </p:sp>
    </p:spTree>
    <p:extLst>
      <p:ext uri="{BB962C8B-B14F-4D97-AF65-F5344CB8AC3E}">
        <p14:creationId xmlns:p14="http://schemas.microsoft.com/office/powerpoint/2010/main" val="189462191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9145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AA9A9D98-B77E-48C5-B150-D953F0E2FF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B290AC2B-14DD-4D2E-AE24-191D06D8D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2874" y="6261992"/>
            <a:ext cx="394955" cy="434435"/>
          </a:xfrm>
          <a:prstGeom prst="rect">
            <a:avLst/>
          </a:prstGeom>
        </p:spPr>
      </p:pic>
      <p:sp>
        <p:nvSpPr>
          <p:cNvPr id="37" name="Rectangle: Rounded Corners 13">
            <a:extLst>
              <a:ext uri="{FF2B5EF4-FFF2-40B4-BE49-F238E27FC236}">
                <a16:creationId xmlns:a16="http://schemas.microsoft.com/office/drawing/2014/main" id="{E67B29EC-896B-4EDA-B2E6-832E4C79B5FA}"/>
              </a:ext>
            </a:extLst>
          </p:cNvPr>
          <p:cNvSpPr/>
          <p:nvPr/>
        </p:nvSpPr>
        <p:spPr>
          <a:xfrm>
            <a:off x="4487084" y="1564685"/>
            <a:ext cx="3240086" cy="2055439"/>
          </a:xfrm>
          <a:prstGeom prst="roundRect">
            <a:avLst>
              <a:gd name="adj" fmla="val 81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396AA9E-1779-421F-BD6A-ECBBC517785E}"/>
              </a:ext>
            </a:extLst>
          </p:cNvPr>
          <p:cNvSpPr txBox="1"/>
          <p:nvPr/>
        </p:nvSpPr>
        <p:spPr>
          <a:xfrm>
            <a:off x="4829743" y="1703014"/>
            <a:ext cx="238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1C7CA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KJØNN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C7CA1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AC662FA-6ABE-4893-98CF-B5DDCE403C3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1365" y="2263859"/>
            <a:ext cx="949053" cy="949053"/>
          </a:xfrm>
          <a:prstGeom prst="rect">
            <a:avLst/>
          </a:prstGeom>
        </p:spPr>
      </p:pic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C6463214-CFE9-411F-9A95-E27708815B82}"/>
              </a:ext>
            </a:extLst>
          </p:cNvPr>
          <p:cNvSpPr/>
          <p:nvPr/>
        </p:nvSpPr>
        <p:spPr>
          <a:xfrm>
            <a:off x="842948" y="1579676"/>
            <a:ext cx="3240086" cy="2055439"/>
          </a:xfrm>
          <a:prstGeom prst="roundRect">
            <a:avLst>
              <a:gd name="adj" fmla="val 648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C4151557-4880-4C77-B0C0-3BEDA43A050B}"/>
              </a:ext>
            </a:extLst>
          </p:cNvPr>
          <p:cNvSpPr txBox="1"/>
          <p:nvPr/>
        </p:nvSpPr>
        <p:spPr>
          <a:xfrm>
            <a:off x="1047726" y="1725499"/>
            <a:ext cx="27776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1C7CA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UTVALG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Undersøkelsen er en målgruppeundersøkelse blant personer tilknyttet sykepleieryrket.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99999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1C7CA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ANTALL INTERVJU: 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304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71C3B3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1C7CA1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1C7CA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MÅLGRUPPE: 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Sykepleiere, tidligere sykepleiere og sykepleiestudenter, 18+ år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1" u="none" strike="noStrike" kern="1200" cap="none" spc="0" normalizeH="0" baseline="0" noProof="0">
              <a:ln>
                <a:noFill/>
              </a:ln>
              <a:solidFill>
                <a:srgbClr val="999999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5153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C3D397-5D74-2942-9E57-AA9CE18C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Om utvalget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CCFE633-B668-0A4B-A978-1E19497D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D75EB-BD23-FF4F-80AE-955DA86030AC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021F3A4B-121D-8949-BC5C-14598A4573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1137" y="6226546"/>
            <a:ext cx="447404" cy="455826"/>
          </a:xfrm>
          <a:prstGeom prst="rect">
            <a:avLst/>
          </a:prstGeom>
        </p:spPr>
      </p:pic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BCA6E405-C647-4608-B54C-80FC3DF900D7}"/>
              </a:ext>
            </a:extLst>
          </p:cNvPr>
          <p:cNvSpPr/>
          <p:nvPr/>
        </p:nvSpPr>
        <p:spPr>
          <a:xfrm>
            <a:off x="4484543" y="3937553"/>
            <a:ext cx="3236434" cy="2068101"/>
          </a:xfrm>
          <a:prstGeom prst="roundRect">
            <a:avLst>
              <a:gd name="adj" fmla="val 78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6007A58C-4116-4D29-9A92-82AB8140C612}"/>
              </a:ext>
            </a:extLst>
          </p:cNvPr>
          <p:cNvSpPr txBox="1"/>
          <p:nvPr/>
        </p:nvSpPr>
        <p:spPr>
          <a:xfrm>
            <a:off x="6289677" y="2887355"/>
            <a:ext cx="96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1C7CA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71 %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1C7CA1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55DD945-B9ED-E34A-9C8C-2C9E825ECC15}"/>
              </a:ext>
            </a:extLst>
          </p:cNvPr>
          <p:cNvSpPr txBox="1"/>
          <p:nvPr/>
        </p:nvSpPr>
        <p:spPr>
          <a:xfrm>
            <a:off x="4801448" y="2887355"/>
            <a:ext cx="96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1C7CA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29 %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1C7CA1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0FDBC368-014A-42D2-A12A-96F4C5FAE5FB}"/>
              </a:ext>
            </a:extLst>
          </p:cNvPr>
          <p:cNvSpPr txBox="1"/>
          <p:nvPr/>
        </p:nvSpPr>
        <p:spPr>
          <a:xfrm>
            <a:off x="4829743" y="4018531"/>
            <a:ext cx="238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1C7CA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ALDER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C7CA1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13">
            <a:extLst>
              <a:ext uri="{FF2B5EF4-FFF2-40B4-BE49-F238E27FC236}">
                <a16:creationId xmlns:a16="http://schemas.microsoft.com/office/drawing/2014/main" id="{5255C741-D196-43E0-B46B-5DD97A7B53FC}"/>
              </a:ext>
            </a:extLst>
          </p:cNvPr>
          <p:cNvSpPr/>
          <p:nvPr/>
        </p:nvSpPr>
        <p:spPr>
          <a:xfrm>
            <a:off x="8148638" y="1564685"/>
            <a:ext cx="3240088" cy="4504167"/>
          </a:xfrm>
          <a:prstGeom prst="roundRect">
            <a:avLst>
              <a:gd name="adj" fmla="val 695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BDE54B1-6E61-47A9-9DF4-67B59C88745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66043">
            <a:off x="8452248" y="2347614"/>
            <a:ext cx="3198331" cy="319833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B2477C-542A-4DCD-9032-337C37C394DC}"/>
              </a:ext>
            </a:extLst>
          </p:cNvPr>
          <p:cNvSpPr txBox="1"/>
          <p:nvPr/>
        </p:nvSpPr>
        <p:spPr>
          <a:xfrm>
            <a:off x="9904801" y="2224115"/>
            <a:ext cx="1617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Nord-Norge </a:t>
            </a: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10 %</a:t>
            </a: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5153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9D2BF063-CE4D-4B75-859B-2FDD2A1E1311}"/>
              </a:ext>
            </a:extLst>
          </p:cNvPr>
          <p:cNvSpPr txBox="1"/>
          <p:nvPr/>
        </p:nvSpPr>
        <p:spPr>
          <a:xfrm>
            <a:off x="9731298" y="3722109"/>
            <a:ext cx="1617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Midt-Norge: </a:t>
            </a: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14 %</a:t>
            </a: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5153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AB43CF1-504F-48B5-88DD-4C8609021F32}"/>
              </a:ext>
            </a:extLst>
          </p:cNvPr>
          <p:cNvSpPr txBox="1"/>
          <p:nvPr/>
        </p:nvSpPr>
        <p:spPr>
          <a:xfrm>
            <a:off x="8151746" y="4444813"/>
            <a:ext cx="1617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Vestlandet </a:t>
            </a: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19 %</a:t>
            </a: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5153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2C40C75-E083-4E05-835E-BC8B2A5C769E}"/>
              </a:ext>
            </a:extLst>
          </p:cNvPr>
          <p:cNvSpPr txBox="1"/>
          <p:nvPr/>
        </p:nvSpPr>
        <p:spPr>
          <a:xfrm>
            <a:off x="8625835" y="5536755"/>
            <a:ext cx="1617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Sørlandet: </a:t>
            </a: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10 %</a:t>
            </a: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5153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BA2C77E-74A2-4205-AB29-B92C60D99E28}"/>
              </a:ext>
            </a:extLst>
          </p:cNvPr>
          <p:cNvSpPr txBox="1"/>
          <p:nvPr/>
        </p:nvSpPr>
        <p:spPr>
          <a:xfrm>
            <a:off x="9616427" y="4898175"/>
            <a:ext cx="1617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Østlandet: </a:t>
            </a: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27 %</a:t>
            </a: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5153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C3C0D680-58A5-41ED-A2A0-900EAA6A863F}"/>
              </a:ext>
            </a:extLst>
          </p:cNvPr>
          <p:cNvSpPr txBox="1"/>
          <p:nvPr/>
        </p:nvSpPr>
        <p:spPr>
          <a:xfrm>
            <a:off x="8537465" y="1697217"/>
            <a:ext cx="238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1C7CA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LANDSDEL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C7CA1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188EC1D8-01F9-4AA6-B02A-2929744B8EC7}"/>
              </a:ext>
            </a:extLst>
          </p:cNvPr>
          <p:cNvGraphicFramePr/>
          <p:nvPr/>
        </p:nvGraphicFramePr>
        <p:xfrm>
          <a:off x="4504502" y="4242216"/>
          <a:ext cx="3240086" cy="170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Rectangle: Rounded Corners 13">
            <a:extLst>
              <a:ext uri="{FF2B5EF4-FFF2-40B4-BE49-F238E27FC236}">
                <a16:creationId xmlns:a16="http://schemas.microsoft.com/office/drawing/2014/main" id="{31E990EE-D5DF-4A20-A386-60BC7DCB48E6}"/>
              </a:ext>
            </a:extLst>
          </p:cNvPr>
          <p:cNvSpPr/>
          <p:nvPr/>
        </p:nvSpPr>
        <p:spPr>
          <a:xfrm>
            <a:off x="840407" y="3943883"/>
            <a:ext cx="3240086" cy="2055439"/>
          </a:xfrm>
          <a:prstGeom prst="roundRect">
            <a:avLst>
              <a:gd name="adj" fmla="val 648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43581DF-F0DA-4BCC-9ACC-9C77906CB538}"/>
              </a:ext>
            </a:extLst>
          </p:cNvPr>
          <p:cNvSpPr txBox="1"/>
          <p:nvPr/>
        </p:nvSpPr>
        <p:spPr>
          <a:xfrm>
            <a:off x="1242722" y="4018963"/>
            <a:ext cx="238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1C7CA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YRKESSTATUS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C7CA1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F1CA80A2-97FF-4EE1-922D-5DFEE632B396}"/>
              </a:ext>
            </a:extLst>
          </p:cNvPr>
          <p:cNvGraphicFramePr/>
          <p:nvPr/>
        </p:nvGraphicFramePr>
        <p:xfrm>
          <a:off x="860762" y="4241933"/>
          <a:ext cx="3240086" cy="170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TekstSylinder 23">
            <a:extLst>
              <a:ext uri="{FF2B5EF4-FFF2-40B4-BE49-F238E27FC236}">
                <a16:creationId xmlns:a16="http://schemas.microsoft.com/office/drawing/2014/main" id="{67C9391F-91D1-E490-3CD2-B7F67E4FE6B4}"/>
              </a:ext>
            </a:extLst>
          </p:cNvPr>
          <p:cNvSpPr txBox="1"/>
          <p:nvPr/>
        </p:nvSpPr>
        <p:spPr>
          <a:xfrm>
            <a:off x="9597377" y="5107725"/>
            <a:ext cx="1617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Oslo: </a:t>
            </a: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5153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20 %</a:t>
            </a: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5153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397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20: I hvilket fylke arbeider d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20: I hvilket fylke arbeider du? title" descr="Title: 2a6e9d8b-0cce-4214-98bd-7fb30f91bbf3 Spm20: I hvilket fylke arbeider du?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Arbeidssted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356A5-5CFF-29FC-6934-1D99B1BFA1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Bosted og arbeidssted korresponderer i stor grad.</a:t>
            </a:r>
          </a:p>
          <a:p>
            <a:r>
              <a:rPr lang="nb-NO" sz="1200"/>
              <a:t>Kun seks prosent arbeider i et annet fylke enn de bor i.</a:t>
            </a:r>
          </a:p>
        </p:txBody>
      </p:sp>
      <p:graphicFrame>
        <p:nvGraphicFramePr>
          <p:cNvPr id="4" name="Spm20: I hvilket fylke arbeider du?" descr="2a6e9d8b-0cce-4214-98bd-7fb30f91bbf3 Spm20: I hvilket fylke arbeider du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82380252"/>
              </p:ext>
            </p:extLst>
          </p:nvPr>
        </p:nvGraphicFramePr>
        <p:xfrm>
          <a:off x="4494213" y="703263"/>
          <a:ext cx="6894512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F79BC6-0FFA-9CD3-C088-D87CE92214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304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1056B-1A8D-CBCD-FCE7-5D205F6155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Hvilket fylke arbeider du ì?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4717-9583-BA49-823D-3A6C2613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Yrkesstatus og motivasjoner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A019B-06D4-47AD-1ACE-537C304AB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71184-44B3-C668-F30E-BF854762E0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Sykepleiere, tidligere sykepleiere og sykepleiestudenter</a:t>
            </a:r>
          </a:p>
        </p:txBody>
      </p:sp>
    </p:spTree>
    <p:extLst>
      <p:ext uri="{BB962C8B-B14F-4D97-AF65-F5344CB8AC3E}">
        <p14:creationId xmlns:p14="http://schemas.microsoft.com/office/powerpoint/2010/main" val="26722305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1: Hvilken av følgende beskrivelser passer for deg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1: Hvilken av følgende beskrivelser passer for deg: title" descr="Title: a4411ed7-f899-4c8b-8a8b-1013fe5b10f8 Spm1: Hvilken av følgende beskrivelser passer for deg: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Yrkesstatus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5D644-6ABE-D4AC-9487-88C70748F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Til sammen jobber 70 % av respondentene som sykepleier</a:t>
            </a:r>
          </a:p>
          <a:p>
            <a:endParaRPr lang="nb-NO" sz="1200"/>
          </a:p>
        </p:txBody>
      </p:sp>
      <p:graphicFrame>
        <p:nvGraphicFramePr>
          <p:cNvPr id="4" name="Spm1: Hvilken av følgende beskrivelser passer for deg:" descr="a4411ed7-f899-4c8b-8a8b-1013fe5b10f8 Spm1: Hvilken av følgende beskrivelser passer for deg: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42129668"/>
              </p:ext>
            </p:extLst>
          </p:nvPr>
        </p:nvGraphicFramePr>
        <p:xfrm>
          <a:off x="4494213" y="703263"/>
          <a:ext cx="6894512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9342A8-868A-D591-E9AF-E1A4C7B680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304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2E802F-60FA-CC1A-8F0F-C0287D6F3C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Hvilken av følgende beskrivelser passer for deg?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m2: Hvor lenge har du arbeidet som sykepleier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m2: Hvor lenge har du arbeidet som sykepleier? title" descr="Title: da19b0fa-0761-43da-948b-3b1cbad91daf Spm2: Hvor lenge har du arbeidet som sykepleier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Ansennietet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5576F-3405-8340-0EBC-350330C0D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Størst andel av respondentene har arbeidet som sykepleier i over 10 år.</a:t>
            </a:r>
          </a:p>
        </p:txBody>
      </p:sp>
      <p:graphicFrame>
        <p:nvGraphicFramePr>
          <p:cNvPr id="4" name="Spm2: Hvor lenge har du arbeidet som sykepleier?" descr="da19b0fa-0761-43da-948b-3b1cbad91daf Spm2: Hvor lenge har du arbeidet som sykepleier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60332803"/>
              </p:ext>
            </p:extLst>
          </p:nvPr>
        </p:nvGraphicFramePr>
        <p:xfrm>
          <a:off x="4494213" y="703263"/>
          <a:ext cx="6894512" cy="498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29F68E-7A72-743D-34A7-C4B849244E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289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7204E6-5B5F-FABA-89AC-7A63C9C41E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Hvor lenge har du arbeidet som sykepleier?</a:t>
            </a:r>
            <a:br>
              <a:rPr lang="nb-NO"/>
            </a:br>
            <a:r>
              <a:rPr lang="nb-NO" i="1"/>
              <a:t>Base: Nåværende og tidligere sykepleiere.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vilken av følgende beskrivelser passer for deg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lken av følgende beskrivelser passer for deg: title" descr="Title: 4f651cbc-41dc-4be7-8055-3b423bfd01d1 Hvilken av følgende beskrivelser passer for deg: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Sektor: Fordeling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1A586-0A99-5BD0-9C21-A936DC364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Sektorfordeling er relativt lik blant sykepleiere og tidligere sykepleiere.</a:t>
            </a:r>
          </a:p>
          <a:p>
            <a:r>
              <a:rPr lang="nb-NO" sz="1200"/>
              <a:t>Et overlegent flertall jobber eller jobbet i offentlig sektor. </a:t>
            </a:r>
          </a:p>
        </p:txBody>
      </p:sp>
      <p:graphicFrame>
        <p:nvGraphicFramePr>
          <p:cNvPr id="4" name="Hvilken av følgende beskrivelser passer for deg:" descr="4f651cbc-41dc-4be7-8055-3b423bfd01d1 Hvilken av følgende beskrivelser passer for deg: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56740084"/>
              </p:ext>
            </p:extLst>
          </p:nvPr>
        </p:nvGraphicFramePr>
        <p:xfrm>
          <a:off x="4494213" y="703263"/>
          <a:ext cx="6894512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FFE259-A070-2A5D-6EB0-9FF1FB8349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289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A73C1A-7032-CFB9-C4F9-AC3FEC15A4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Hvilken av følgende beskrivelser passer for deg?</a:t>
            </a:r>
            <a:br>
              <a:rPr lang="nb-NO"/>
            </a:br>
            <a:r>
              <a:rPr lang="nb-NO" i="1"/>
              <a:t>Base: Sykepleiere og tidligere sykepleiere.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vilken betydning har det for deg at din arbeidsgiver tilhører X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lken betydning har det for deg at din arbeidsgiver tilhører X? title" descr="Title: 5680d677-43fc-435f-a16b-29bd5bae9d71 Hvilken betydning har det for deg at din arbeidsgiver tilhører X?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Sektor: Betydning for sykepleiere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6C379-8B42-66DC-AB8B-AC258EBF7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1200"/>
              <a:t>OBS: Små baser i privat og ideell sektor.</a:t>
            </a:r>
          </a:p>
          <a:p>
            <a:r>
              <a:rPr lang="nb-NO" sz="1200"/>
              <a:t>Ideell sektor skiller seg ut ved at en majoritet anser det som av liten betydning at det er nettopp ideell sektor de arbeider i.</a:t>
            </a:r>
          </a:p>
          <a:p>
            <a:r>
              <a:rPr lang="nb-NO" sz="1200"/>
              <a:t>Blant arbeidende i privat og offentlig sektor finner vi høyest andel som anser sektoren de arbeider i som av betydning.</a:t>
            </a:r>
          </a:p>
        </p:txBody>
      </p:sp>
      <p:graphicFrame>
        <p:nvGraphicFramePr>
          <p:cNvPr id="4" name="Hvilken betydning har det for deg at din arbeidsgiver tilhører X?" descr="5680d677-43fc-435f-a16b-29bd5bae9d71 Hvilken betydning har det for deg at din arbeidsgiver tilhører X?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02904220"/>
              </p:ext>
            </p:extLst>
          </p:nvPr>
        </p:nvGraphicFramePr>
        <p:xfrm>
          <a:off x="4494213" y="703263"/>
          <a:ext cx="6894512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FD9BDC-DFDE-1382-ACBE-73F34A2F6B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7848" y="6101395"/>
            <a:ext cx="1080120" cy="525982"/>
          </a:xfrm>
        </p:spPr>
        <p:txBody>
          <a:bodyPr/>
          <a:lstStyle/>
          <a:p>
            <a:r>
              <a:rPr lang="nb-NO" sz="900"/>
              <a:t>Privat: 18</a:t>
            </a:r>
            <a:br>
              <a:rPr lang="nb-NO" sz="900"/>
            </a:br>
            <a:r>
              <a:rPr lang="nb-NO" sz="900"/>
              <a:t>Offentlig: 180</a:t>
            </a:r>
            <a:br>
              <a:rPr lang="nb-NO" sz="900"/>
            </a:br>
            <a:r>
              <a:rPr lang="nb-NO" sz="900"/>
              <a:t>Ideell: 14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294C21-9DC0-51BB-9835-0028EB10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Hvilken betydning har det for deg at din arbeidsgiver tilhører X?</a:t>
            </a:r>
            <a:br>
              <a:rPr lang="nb-NO"/>
            </a:br>
            <a:r>
              <a:rPr lang="nb-NO" i="1"/>
              <a:t>Base: Nåværende sykepleiere.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PPORT">
  <a:themeElements>
    <a:clrScheme name="Egendefinert 1">
      <a:dk1>
        <a:srgbClr val="515350"/>
      </a:dk1>
      <a:lt1>
        <a:srgbClr val="FFFFFF"/>
      </a:lt1>
      <a:dk2>
        <a:srgbClr val="F26649"/>
      </a:dk2>
      <a:lt2>
        <a:srgbClr val="E7E6E6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F26649"/>
      </a:hlink>
      <a:folHlink>
        <a:srgbClr val="E2224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inion_2022  -  Skrivebeskyttet" id="{D8E93A1F-8AA9-4E10-A11C-658C2910744D}" vid="{802CBA8B-48D3-4A46-B15A-9B73727D284A}"/>
    </a:ext>
  </a:extLst>
</a:theme>
</file>

<file path=ppt/theme/theme2.xml><?xml version="1.0" encoding="utf-8"?>
<a:theme xmlns:a="http://schemas.openxmlformats.org/drawingml/2006/main" name="Office-tema">
  <a:themeElements>
    <a:clrScheme name="Egendefinert 1">
      <a:dk1>
        <a:srgbClr val="515350"/>
      </a:dk1>
      <a:lt1>
        <a:srgbClr val="FFFFFF"/>
      </a:lt1>
      <a:dk2>
        <a:srgbClr val="F26649"/>
      </a:dk2>
      <a:lt2>
        <a:srgbClr val="E7E6E6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F26649"/>
      </a:hlink>
      <a:folHlink>
        <a:srgbClr val="E2224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565E3FA4-FBA9-47BC-9CB8-2068A161A4D4}" vid="{C1658BF7-6B3E-41BD-89F9-08B7300757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aa56ff-e4fa-4bdb-8477-5cb73ae3d147" xsi:nil="true"/>
    <_Flow_SignoffStatus xmlns="c01000c6-89ed-43e6-87eb-28373d6c29c0" xsi:nil="true"/>
    <lcf76f155ced4ddcb4097134ff3c332f xmlns="c01000c6-89ed-43e6-87eb-28373d6c29c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826056341EE1469B8684422E038A0C" ma:contentTypeVersion="16" ma:contentTypeDescription="Opprett et nytt dokument." ma:contentTypeScope="" ma:versionID="a71d7c98436ad67cae1f3fc9679a6e23">
  <xsd:schema xmlns:xsd="http://www.w3.org/2001/XMLSchema" xmlns:xs="http://www.w3.org/2001/XMLSchema" xmlns:p="http://schemas.microsoft.com/office/2006/metadata/properties" xmlns:ns2="c01000c6-89ed-43e6-87eb-28373d6c29c0" xmlns:ns3="bdaa56ff-e4fa-4bdb-8477-5cb73ae3d147" targetNamespace="http://schemas.microsoft.com/office/2006/metadata/properties" ma:root="true" ma:fieldsID="fc79477395b98a2cde6453da88c22b83" ns2:_="" ns3:_="">
    <xsd:import namespace="c01000c6-89ed-43e6-87eb-28373d6c29c0"/>
    <xsd:import namespace="bdaa56ff-e4fa-4bdb-8477-5cb73ae3d1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00c6-89ed-43e6-87eb-28373d6c29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8f723485-c56b-4a09-bb9d-56abd5509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Godkjenningsstatus" ma:internalName="Godkjenningsstatus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a56ff-e4fa-4bdb-8477-5cb73ae3d14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47321c7-e984-439c-8c0d-566f6d35c443}" ma:internalName="TaxCatchAll" ma:showField="CatchAllData" ma:web="bdaa56ff-e4fa-4bdb-8477-5cb73ae3d1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116A2B-9C54-4BB2-B6A5-F619B7060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6F3CAA-B4E8-4819-9A35-E36533F64AE4}">
  <ds:schemaRefs>
    <ds:schemaRef ds:uri="bdaa56ff-e4fa-4bdb-8477-5cb73ae3d147"/>
    <ds:schemaRef ds:uri="c01000c6-89ed-43e6-87eb-28373d6c29c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7BE19A-AFE4-4B6E-AE5C-6DD9794E86E1}">
  <ds:schemaRefs>
    <ds:schemaRef ds:uri="bdaa56ff-e4fa-4bdb-8477-5cb73ae3d147"/>
    <ds:schemaRef ds:uri="c01000c6-89ed-43e6-87eb-28373d6c29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10532</TotalTime>
  <Words>1932</Words>
  <Application>Microsoft Office PowerPoint</Application>
  <PresentationFormat>Widescreen</PresentationFormat>
  <Paragraphs>263</Paragraphs>
  <Slides>26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26</vt:i4>
      </vt:variant>
    </vt:vector>
  </HeadingPairs>
  <TitlesOfParts>
    <vt:vector size="35" baseType="lpstr">
      <vt:lpstr>Arial</vt:lpstr>
      <vt:lpstr>Baskerville Old Face</vt:lpstr>
      <vt:lpstr>Calibri</vt:lpstr>
      <vt:lpstr>Century Gothic</vt:lpstr>
      <vt:lpstr>Century Schoolbook</vt:lpstr>
      <vt:lpstr>Courier New</vt:lpstr>
      <vt:lpstr>Gotham Book</vt:lpstr>
      <vt:lpstr>RAPPORT</vt:lpstr>
      <vt:lpstr>Office-tema</vt:lpstr>
      <vt:lpstr>NHO Sykepleierundersøkelse</vt:lpstr>
      <vt:lpstr>Prosjektbeskrivelse</vt:lpstr>
      <vt:lpstr>Om utvalget</vt:lpstr>
      <vt:lpstr>Arbeidssted</vt:lpstr>
      <vt:lpstr>Yrkesstatus og motivasjoner</vt:lpstr>
      <vt:lpstr>Yrkesstatus</vt:lpstr>
      <vt:lpstr>Ansennietet</vt:lpstr>
      <vt:lpstr>Sektor: Fordeling</vt:lpstr>
      <vt:lpstr>Sektor: Betydning for sykepleiere</vt:lpstr>
      <vt:lpstr>Sektor: Betydning for studenter</vt:lpstr>
      <vt:lpstr>Valg av arbeidsplass</vt:lpstr>
      <vt:lpstr>Motivasjon for sykepleieryrket</vt:lpstr>
      <vt:lpstr>Utfordringer og potensielle løsninger</vt:lpstr>
      <vt:lpstr>Fremtidsutsikter</vt:lpstr>
      <vt:lpstr>Fremtidsutsikter</vt:lpstr>
      <vt:lpstr>Årsaker til å slutte: Sykepleiere</vt:lpstr>
      <vt:lpstr>Årsaker til å slutte: Tidligere sykepleiere</vt:lpstr>
      <vt:lpstr>Ordsky: Årsaker til at tidligere sykepleiere forlot yrket</vt:lpstr>
      <vt:lpstr>Hva må til? Sykepleiere</vt:lpstr>
      <vt:lpstr>Påstander om sykepleieryrket</vt:lpstr>
      <vt:lpstr>Hva må til? Tidligere sykepleiere</vt:lpstr>
      <vt:lpstr>Påstander om sykepleieryrket</vt:lpstr>
      <vt:lpstr>Påstander om sykepleieryrket: Enighet</vt:lpstr>
      <vt:lpstr>Påstander om sykepleieryrket: Uenighet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Rapport.Q</dc:title>
  <dc:creator>IdaMarieVeland</dc:creator>
  <cp:lastModifiedBy>Hanne Skodje</cp:lastModifiedBy>
  <cp:revision>25</cp:revision>
  <dcterms:created xsi:type="dcterms:W3CDTF">2023-07-06T12:37:35Z</dcterms:created>
  <dcterms:modified xsi:type="dcterms:W3CDTF">2023-08-03T12:33:50Z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0x01010039826056341EE1469B8684422E038A0C</vt:lpwstr>
  </property>
  <property fmtid="{D5CDD505-2E9C-101B-9397-08002B2CF9AE}" pid="3" name="MediaServiceImageTags">
    <vt:lpwstr/>
  </property>
</Properties>
</file>